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7" r:id="rId10"/>
    <p:sldId id="269" r:id="rId11"/>
    <p:sldId id="268" r:id="rId12"/>
    <p:sldId id="271" r:id="rId13"/>
    <p:sldId id="278" r:id="rId14"/>
    <p:sldId id="272" r:id="rId15"/>
    <p:sldId id="274" r:id="rId16"/>
    <p:sldId id="275" r:id="rId17"/>
    <p:sldId id="265" r:id="rId18"/>
    <p:sldId id="26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474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61491-7860-4AF5-999A-825E4C741C87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FF96B5D-A6D7-406B-8A9B-9DCCFE2EE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61491-7860-4AF5-999A-825E4C741C87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96B5D-A6D7-406B-8A9B-9DCCFE2EE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61491-7860-4AF5-999A-825E4C741C87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96B5D-A6D7-406B-8A9B-9DCCFE2EE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61491-7860-4AF5-999A-825E4C741C87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FF96B5D-A6D7-406B-8A9B-9DCCFE2EE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61491-7860-4AF5-999A-825E4C741C87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96B5D-A6D7-406B-8A9B-9DCCFE2EED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61491-7860-4AF5-999A-825E4C741C87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96B5D-A6D7-406B-8A9B-9DCCFE2EE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61491-7860-4AF5-999A-825E4C741C87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FF96B5D-A6D7-406B-8A9B-9DCCFE2EED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61491-7860-4AF5-999A-825E4C741C87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96B5D-A6D7-406B-8A9B-9DCCFE2EE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61491-7860-4AF5-999A-825E4C741C87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96B5D-A6D7-406B-8A9B-9DCCFE2EE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61491-7860-4AF5-999A-825E4C741C87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96B5D-A6D7-406B-8A9B-9DCCFE2EE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61491-7860-4AF5-999A-825E4C741C87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96B5D-A6D7-406B-8A9B-9DCCFE2EED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3961491-7860-4AF5-999A-825E4C741C87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FF96B5D-A6D7-406B-8A9B-9DCCFE2EED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all-biography.ru/alpha/l/lermontov-mixail-yurevich-lermontov-mikhail-yuryevich" TargetMode="External"/><Relationship Id="rId2" Type="http://schemas.openxmlformats.org/officeDocument/2006/relationships/hyperlink" Target="http://all-biography.ru/alpha/p/petr-i-petr-i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60995" y="2348880"/>
            <a:ext cx="3887788" cy="3528392"/>
          </a:xfrm>
          <a:prstGeom prst="rect">
            <a:avLst/>
          </a:prstGeom>
        </p:spPr>
        <p:txBody>
          <a:bodyPr vert="horz" anchor="t" anchorCtr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Презентация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На тему:</a:t>
            </a:r>
          </a:p>
          <a:p>
            <a:pPr algn="ctr">
              <a:spcBef>
                <a:spcPct val="0"/>
              </a:spcBef>
            </a:pPr>
            <a:r>
              <a:rPr lang="ru-RU" sz="2000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</a:t>
            </a:r>
            <a:r>
              <a:rPr kumimoji="0" lang="ru-RU" sz="4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4800" cap="all" dirty="0">
                <a:solidFill>
                  <a:schemeClr val="bg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  <a:hlinkClick r:id="rId2"/>
              </a:rPr>
              <a:t>Петр </a:t>
            </a:r>
            <a:r>
              <a:rPr lang="en-US" sz="4800" cap="all" dirty="0">
                <a:solidFill>
                  <a:schemeClr val="bg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  <a:hlinkClick r:id="rId2"/>
              </a:rPr>
              <a:t>1 </a:t>
            </a:r>
            <a:r>
              <a:rPr lang="ru-RU" sz="4800" cap="all" dirty="0">
                <a:solidFill>
                  <a:schemeClr val="bg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  <a:hlinkClick r:id="rId2"/>
              </a:rPr>
              <a:t>Великий</a:t>
            </a:r>
            <a:endParaRPr lang="ru-RU" sz="4800" cap="all" dirty="0">
              <a:solidFill>
                <a:schemeClr val="bg2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  <a:hlinkClick r:id="rId3"/>
            </a:endParaRPr>
          </a:p>
        </p:txBody>
      </p:sp>
      <p:pic>
        <p:nvPicPr>
          <p:cNvPr id="5" name="Picture 4" descr="М. Ю. Лермонтов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680460" y="1866220"/>
            <a:ext cx="4076618" cy="4876337"/>
          </a:xfrm>
          <a:prstGeom prst="rect">
            <a:avLst/>
          </a:prstGeom>
          <a:solidFill>
            <a:srgbClr val="FFFFFF">
              <a:shade val="85000"/>
            </a:srgbClr>
          </a:solidFill>
          <a:ln w="60325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219692" y="5415607"/>
            <a:ext cx="20345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(1672 - 1725)</a:t>
            </a:r>
            <a:endParaRPr lang="ru-RU" sz="2400" dirty="0"/>
          </a:p>
        </p:txBody>
      </p:sp>
      <p:pic>
        <p:nvPicPr>
          <p:cNvPr id="1026" name="Picture 2" descr="C:\Users\Admin\Downloads\WhatsApp Image 2019-05-14 at 12.42.27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995" y="279397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ownloads\WhatsApp Image 2019-05-14 at 12.42.28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1482" y="308360"/>
            <a:ext cx="1068620" cy="760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19692" y="213776"/>
            <a:ext cx="63202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Министерство по делам молодежи </a:t>
            </a:r>
            <a:endParaRPr lang="ru-RU" cap="all" dirty="0" smtClean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</a:rPr>
              <a:t>Республики Дагестан </a:t>
            </a:r>
            <a:endParaRPr lang="ru-RU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  <a:p>
            <a:pPr algn="ctr"/>
            <a:r>
              <a:rPr lang="ru-RU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ГКУ РД «Республиканский молодежный центр»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746"/>
            <a:ext cx="9144000" cy="6848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1514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861048"/>
            <a:ext cx="8587680" cy="2852936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/>
              <a:t>Задачи </a:t>
            </a:r>
            <a:r>
              <a:rPr lang="ru-RU" dirty="0" smtClean="0"/>
              <a:t>похода - </a:t>
            </a:r>
            <a:r>
              <a:rPr lang="ru-RU" dirty="0"/>
              <a:t>з</a:t>
            </a:r>
            <a:r>
              <a:rPr lang="ru-RU" dirty="0" smtClean="0"/>
              <a:t>акрепление </a:t>
            </a:r>
            <a:r>
              <a:rPr lang="ru-RU" dirty="0"/>
              <a:t>позиций России на </a:t>
            </a:r>
            <a:r>
              <a:rPr lang="ru-RU" dirty="0" smtClean="0"/>
              <a:t>Каспии; </a:t>
            </a:r>
            <a:r>
              <a:rPr lang="ru-RU" dirty="0"/>
              <a:t>р</a:t>
            </a:r>
            <a:r>
              <a:rPr lang="ru-RU" dirty="0" smtClean="0"/>
              <a:t>азвитие </a:t>
            </a:r>
            <a:r>
              <a:rPr lang="ru-RU" dirty="0"/>
              <a:t>торговли с Персией и </a:t>
            </a:r>
            <a:r>
              <a:rPr lang="ru-RU" dirty="0" smtClean="0"/>
              <a:t>Востоком; </a:t>
            </a:r>
            <a:r>
              <a:rPr lang="ru-RU" dirty="0"/>
              <a:t>п</a:t>
            </a:r>
            <a:r>
              <a:rPr lang="ru-RU" dirty="0" smtClean="0"/>
              <a:t>оддержка </a:t>
            </a:r>
            <a:r>
              <a:rPr lang="ru-RU" dirty="0"/>
              <a:t>христиан на </a:t>
            </a:r>
            <a:r>
              <a:rPr lang="ru-RU" dirty="0" smtClean="0"/>
              <a:t>Кавказе; </a:t>
            </a:r>
            <a:r>
              <a:rPr lang="ru-RU" dirty="0"/>
              <a:t>п</a:t>
            </a:r>
            <a:r>
              <a:rPr lang="ru-RU" dirty="0" smtClean="0"/>
              <a:t>ротиводействие </a:t>
            </a:r>
            <a:r>
              <a:rPr lang="ru-RU" dirty="0"/>
              <a:t>усилению влияния Турции на </a:t>
            </a:r>
            <a:r>
              <a:rPr lang="ru-RU" dirty="0" smtClean="0"/>
              <a:t>Кавказе; </a:t>
            </a:r>
            <a:r>
              <a:rPr lang="ru-RU" dirty="0"/>
              <a:t>п</a:t>
            </a:r>
            <a:r>
              <a:rPr lang="ru-RU" dirty="0" smtClean="0"/>
              <a:t>ревратить </a:t>
            </a:r>
            <a:r>
              <a:rPr lang="ru-RU" dirty="0"/>
              <a:t>России в главную торговую артерию по линии Балтика-Волга-Каспий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8640"/>
            <a:ext cx="6876256" cy="348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7921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2773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88640"/>
            <a:ext cx="8686800" cy="1728192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/>
              <a:t>Поводом к </a:t>
            </a:r>
            <a:r>
              <a:rPr lang="ru-RU" sz="2800" dirty="0" smtClean="0"/>
              <a:t>походу стало </a:t>
            </a:r>
            <a:r>
              <a:rPr lang="ru-RU" sz="2800" dirty="0"/>
              <a:t>обращение сына персидского шаха </a:t>
            </a:r>
            <a:r>
              <a:rPr lang="ru-RU" sz="2800" dirty="0" err="1" smtClean="0"/>
              <a:t>Тохмас</a:t>
            </a:r>
            <a:r>
              <a:rPr lang="ru-RU" sz="2800" dirty="0" smtClean="0"/>
              <a:t>-мирзы к российскому императору Петру </a:t>
            </a:r>
            <a:r>
              <a:rPr lang="ru-RU" sz="2800" dirty="0"/>
              <a:t>I </a:t>
            </a:r>
            <a:r>
              <a:rPr lang="ru-RU" sz="2800" dirty="0" smtClean="0"/>
              <a:t>за  помощью </a:t>
            </a:r>
            <a:r>
              <a:rPr lang="ru-RU" dirty="0"/>
              <a:t> 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44824"/>
            <a:ext cx="7552839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4340"/>
            <a:ext cx="7921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0878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Начало боевых действий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4806430" cy="371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7690" y="2178644"/>
            <a:ext cx="3603857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7921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4615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686800" cy="4525963"/>
          </a:xfrm>
        </p:spPr>
        <p:txBody>
          <a:bodyPr>
            <a:noAutofit/>
          </a:bodyPr>
          <a:lstStyle/>
          <a:p>
            <a:r>
              <a:rPr lang="ru-RU" sz="2200" dirty="0" smtClean="0"/>
              <a:t>18 июля 1722 г. отряд численностью 22 тыс. человек     отплыл из Астрахани по Каспийскому </a:t>
            </a:r>
            <a:r>
              <a:rPr lang="ru-RU" sz="2200" dirty="0"/>
              <a:t>морю. Командовал флотом адмирал </a:t>
            </a:r>
            <a:r>
              <a:rPr lang="ru-RU" sz="2200" dirty="0" smtClean="0"/>
              <a:t>Апраксин.</a:t>
            </a:r>
            <a:endParaRPr lang="ru-RU" sz="2200" dirty="0"/>
          </a:p>
          <a:p>
            <a:r>
              <a:rPr lang="ru-RU" sz="2200" dirty="0" smtClean="0"/>
              <a:t>Ранее вдоль </a:t>
            </a:r>
            <a:r>
              <a:rPr lang="ru-RU" sz="2200" dirty="0"/>
              <a:t>берегов </a:t>
            </a:r>
            <a:r>
              <a:rPr lang="ru-RU" sz="2200" dirty="0" smtClean="0"/>
              <a:t>двинулись </a:t>
            </a:r>
            <a:r>
              <a:rPr lang="ru-RU" sz="2200" dirty="0"/>
              <a:t>9 тыс. кавалерии и 50 тыс. казаков и татар</a:t>
            </a:r>
            <a:r>
              <a:rPr lang="ru-RU" sz="2200" dirty="0" smtClean="0"/>
              <a:t>.</a:t>
            </a:r>
            <a:r>
              <a:rPr lang="ru-RU" sz="2200" dirty="0">
                <a:solidFill>
                  <a:srgbClr val="4E3B30"/>
                </a:solidFill>
              </a:rPr>
              <a:t> Командование войсками было поручено генералу Матюшкину</a:t>
            </a:r>
            <a:r>
              <a:rPr lang="ru-RU" sz="2200" dirty="0" smtClean="0">
                <a:solidFill>
                  <a:srgbClr val="4E3B30"/>
                </a:solidFill>
              </a:rPr>
              <a:t>.</a:t>
            </a:r>
            <a:r>
              <a:rPr lang="ru-RU" sz="2200" dirty="0" smtClean="0"/>
              <a:t> </a:t>
            </a:r>
            <a:endParaRPr lang="ru-RU" sz="2200" dirty="0"/>
          </a:p>
          <a:p>
            <a:r>
              <a:rPr lang="ru-RU" sz="2200" dirty="0"/>
              <a:t>Союзником Петра выступил кумыкский </a:t>
            </a:r>
            <a:r>
              <a:rPr lang="ru-RU" sz="2200" dirty="0" err="1"/>
              <a:t>шамхал</a:t>
            </a:r>
            <a:r>
              <a:rPr lang="ru-RU" sz="2200" dirty="0"/>
              <a:t> </a:t>
            </a:r>
            <a:r>
              <a:rPr lang="ru-RU" sz="2200" dirty="0" err="1"/>
              <a:t>Адиль</a:t>
            </a:r>
            <a:r>
              <a:rPr lang="ru-RU" sz="2200" dirty="0"/>
              <a:t>-Гирей</a:t>
            </a:r>
            <a:r>
              <a:rPr lang="ru-RU" sz="2200" dirty="0" smtClean="0"/>
              <a:t>.</a:t>
            </a:r>
          </a:p>
          <a:p>
            <a:r>
              <a:rPr lang="ru-RU" sz="2200" dirty="0" smtClean="0"/>
              <a:t>6 </a:t>
            </a:r>
            <a:r>
              <a:rPr lang="ru-RU" sz="2200" dirty="0"/>
              <a:t>июля </a:t>
            </a:r>
            <a:r>
              <a:rPr lang="ru-RU" sz="2200" dirty="0">
                <a:solidFill>
                  <a:srgbClr val="4E3B30"/>
                </a:solidFill>
              </a:rPr>
              <a:t> 1722 г. </a:t>
            </a:r>
            <a:r>
              <a:rPr lang="ru-RU" sz="2200" dirty="0" smtClean="0"/>
              <a:t>сухопутные </a:t>
            </a:r>
            <a:r>
              <a:rPr lang="ru-RU" sz="2200" dirty="0"/>
              <a:t>войска подошли к Баку. </a:t>
            </a:r>
            <a:r>
              <a:rPr lang="ru-RU" sz="2200" dirty="0" smtClean="0"/>
              <a:t>На </a:t>
            </a:r>
            <a:r>
              <a:rPr lang="ru-RU" sz="2200" dirty="0"/>
              <a:t>предложение Матюшкина добровольно сдать город его жители ответили отказом. </a:t>
            </a:r>
            <a:endParaRPr lang="ru-RU" sz="2200" dirty="0" smtClean="0"/>
          </a:p>
          <a:p>
            <a:r>
              <a:rPr lang="ru-RU" sz="2200" dirty="0" smtClean="0"/>
              <a:t>21 </a:t>
            </a:r>
            <a:r>
              <a:rPr lang="ru-RU" sz="2200" dirty="0"/>
              <a:t>июля </a:t>
            </a:r>
            <a:r>
              <a:rPr lang="ru-RU" sz="2200" dirty="0">
                <a:solidFill>
                  <a:srgbClr val="4E3B30"/>
                </a:solidFill>
              </a:rPr>
              <a:t> 1722 г. </a:t>
            </a:r>
            <a:r>
              <a:rPr lang="ru-RU" sz="2200" dirty="0" smtClean="0"/>
              <a:t>четырьмя </a:t>
            </a:r>
            <a:r>
              <a:rPr lang="ru-RU" sz="2200" dirty="0"/>
              <a:t>батальонами и двумя полевыми орудиями русские отбили вылазку осаждённых. </a:t>
            </a:r>
            <a:endParaRPr lang="ru-RU" sz="2200" dirty="0" smtClean="0"/>
          </a:p>
          <a:p>
            <a:r>
              <a:rPr lang="ru-RU" sz="2200" dirty="0" smtClean="0"/>
              <a:t>25 </a:t>
            </a:r>
            <a:r>
              <a:rPr lang="ru-RU" sz="2200" dirty="0"/>
              <a:t>июля </a:t>
            </a:r>
            <a:r>
              <a:rPr lang="ru-RU" sz="2200" dirty="0">
                <a:solidFill>
                  <a:srgbClr val="4E3B30"/>
                </a:solidFill>
              </a:rPr>
              <a:t> 1722 г. </a:t>
            </a:r>
            <a:r>
              <a:rPr lang="ru-RU" sz="2200" dirty="0" smtClean="0"/>
              <a:t>был </a:t>
            </a:r>
            <a:r>
              <a:rPr lang="ru-RU" sz="2200" dirty="0"/>
              <a:t>намечен штурм со стороны моря через образованные в стене проломы, но поднялся сильный ветер, который отогнал российские суда. </a:t>
            </a:r>
            <a:endParaRPr lang="ru-RU" sz="2200" dirty="0" smtClean="0"/>
          </a:p>
          <a:p>
            <a:r>
              <a:rPr lang="ru-RU" sz="2200" dirty="0" smtClean="0"/>
              <a:t>Жители </a:t>
            </a:r>
            <a:r>
              <a:rPr lang="ru-RU" sz="2200" dirty="0"/>
              <a:t>Баку успели этим воспользоваться, заделав в стене все </a:t>
            </a:r>
            <a:r>
              <a:rPr lang="ru-RU" sz="2200" dirty="0" smtClean="0"/>
              <a:t>бреши. </a:t>
            </a:r>
            <a:r>
              <a:rPr lang="ru-RU" sz="2200" dirty="0"/>
              <a:t>Н</a:t>
            </a:r>
            <a:r>
              <a:rPr lang="ru-RU" sz="2200" dirty="0" smtClean="0"/>
              <a:t>о </a:t>
            </a:r>
            <a:r>
              <a:rPr lang="ru-RU" sz="2200" dirty="0"/>
              <a:t>всё равно 26 июля </a:t>
            </a:r>
            <a:r>
              <a:rPr lang="ru-RU" sz="2200" dirty="0">
                <a:solidFill>
                  <a:srgbClr val="4E3B30"/>
                </a:solidFill>
              </a:rPr>
              <a:t> 1722 г. </a:t>
            </a:r>
            <a:r>
              <a:rPr lang="ru-RU" sz="2200" dirty="0" smtClean="0">
                <a:solidFill>
                  <a:srgbClr val="4E3B30"/>
                </a:solidFill>
              </a:rPr>
              <a:t> </a:t>
            </a:r>
            <a:r>
              <a:rPr lang="ru-RU" sz="2200" dirty="0" smtClean="0"/>
              <a:t>город </a:t>
            </a:r>
            <a:r>
              <a:rPr lang="ru-RU" sz="2200" dirty="0"/>
              <a:t>капитулировал без боя</a:t>
            </a:r>
            <a:r>
              <a:rPr lang="ru-RU" sz="2200" dirty="0" smtClean="0"/>
              <a:t>.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188640"/>
            <a:ext cx="7921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8159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0658"/>
            <a:ext cx="8424936" cy="6210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569" y="311293"/>
            <a:ext cx="7921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1465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686800" cy="6480720"/>
          </a:xfrm>
        </p:spPr>
        <p:txBody>
          <a:bodyPr>
            <a:noAutofit/>
          </a:bodyPr>
          <a:lstStyle/>
          <a:p>
            <a:r>
              <a:rPr lang="ru-RU" sz="2800" dirty="0"/>
              <a:t>Таким образом </a:t>
            </a:r>
            <a:r>
              <a:rPr lang="ru-RU" sz="2800" dirty="0" smtClean="0"/>
              <a:t>было завоёвано </a:t>
            </a:r>
            <a:r>
              <a:rPr lang="ru-RU" sz="2800" dirty="0"/>
              <a:t>всё западное и южное побережье Каспийского моря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 Итоги </a:t>
            </a:r>
            <a:r>
              <a:rPr lang="ru-RU" sz="2800" dirty="0"/>
              <a:t>похода </a:t>
            </a:r>
            <a:r>
              <a:rPr lang="ru-RU" sz="2800" dirty="0" smtClean="0"/>
              <a:t>- 12 </a:t>
            </a:r>
            <a:r>
              <a:rPr lang="ru-RU" sz="2800" dirty="0"/>
              <a:t>сентября 1723 года был заключён Персидский мир, по которому в состав Российской империи включалось западное и южное побережье Каспия. </a:t>
            </a:r>
            <a:endParaRPr lang="ru-RU" sz="2800" dirty="0" smtClean="0"/>
          </a:p>
          <a:p>
            <a:r>
              <a:rPr lang="ru-RU" sz="2800" dirty="0" smtClean="0"/>
              <a:t>12 </a:t>
            </a:r>
            <a:r>
              <a:rPr lang="ru-RU" sz="2800" dirty="0"/>
              <a:t>июня 1724 был подписан Константинопольский договор с Османской империей: Турция признавала все завоевания России в </a:t>
            </a:r>
            <a:r>
              <a:rPr lang="ru-RU" sz="2800" dirty="0" err="1"/>
              <a:t>Прикаспии</a:t>
            </a:r>
            <a:r>
              <a:rPr lang="ru-RU" sz="2800" dirty="0"/>
              <a:t>, а Россия - завоевания Турции в западном Закавказье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Таким образом безопасность </a:t>
            </a:r>
            <a:r>
              <a:rPr lang="ru-RU" sz="2800" dirty="0"/>
              <a:t>юго-восточных границ России была укреплена, а международный её </a:t>
            </a:r>
            <a:r>
              <a:rPr lang="ru-RU" sz="2800" dirty="0" smtClean="0"/>
              <a:t>престиж возрос еще больше. </a:t>
            </a:r>
            <a:endParaRPr lang="ru-RU" sz="2800" dirty="0"/>
          </a:p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62553" y="188640"/>
            <a:ext cx="7921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7136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Наследники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04800" y="1340768"/>
            <a:ext cx="4699248" cy="4739357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fontAlgn="base"/>
            <a:r>
              <a:rPr lang="ru-RU" b="1" dirty="0" smtClean="0"/>
              <a:t>Алексей Петрович </a:t>
            </a:r>
            <a:r>
              <a:rPr lang="ru-RU" dirty="0" smtClean="0">
                <a:solidFill>
                  <a:schemeClr val="accent4">
                    <a:lumMod val="10000"/>
                  </a:schemeClr>
                </a:solidFill>
              </a:rPr>
              <a:t>— </a:t>
            </a:r>
            <a:r>
              <a:rPr lang="ru-RU" dirty="0" smtClean="0"/>
              <a:t>наследник российского престола, старший сын Петра I и его первой жены.</a:t>
            </a:r>
          </a:p>
          <a:p>
            <a:pPr fontAlgn="base"/>
            <a:endParaRPr lang="ru-RU" dirty="0">
              <a:solidFill>
                <a:schemeClr val="accent4">
                  <a:lumMod val="10000"/>
                </a:schemeClr>
              </a:solidFill>
            </a:endParaRPr>
          </a:p>
          <a:p>
            <a:pPr fontAlgn="base"/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</a:rPr>
              <a:t>Анна</a:t>
            </a:r>
            <a:r>
              <a:rPr lang="ru-RU" dirty="0" smtClean="0">
                <a:solidFill>
                  <a:schemeClr val="accent4">
                    <a:lumMod val="10000"/>
                  </a:schemeClr>
                </a:solidFill>
              </a:rPr>
              <a:t> — царевна, второй ребёнок Петра и Екатерины</a:t>
            </a:r>
          </a:p>
          <a:p>
            <a:pPr fontAlgn="base"/>
            <a:endParaRPr lang="ru-RU" dirty="0"/>
          </a:p>
          <a:p>
            <a:pPr fontAlgn="base"/>
            <a:r>
              <a:rPr lang="ru-RU" b="1" dirty="0" smtClean="0"/>
              <a:t>Елизавета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4">
                    <a:lumMod val="10000"/>
                  </a:schemeClr>
                </a:solidFill>
              </a:rPr>
              <a:t>—</a:t>
            </a:r>
            <a:r>
              <a:rPr lang="ru-RU" dirty="0" smtClean="0"/>
              <a:t> императрица всероссийская. Третий ребёнок Петра и Екатерины.</a:t>
            </a:r>
          </a:p>
          <a:p>
            <a:pPr fontAlgn="base"/>
            <a:endParaRPr lang="ru-RU" dirty="0" smtClean="0"/>
          </a:p>
          <a:p>
            <a:pPr fontAlgn="base"/>
            <a:r>
              <a:rPr lang="ru-RU" b="1" dirty="0" smtClean="0"/>
              <a:t>Пётр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4">
                    <a:lumMod val="10000"/>
                  </a:schemeClr>
                </a:solidFill>
              </a:rPr>
              <a:t>— </a:t>
            </a:r>
            <a:r>
              <a:rPr lang="ru-RU" dirty="0" smtClean="0"/>
              <a:t>считался официальным наследником престола с 1718 до его смерти. Был назван в честь отца. Прожил 3 года и 6 месяцев.</a:t>
            </a:r>
          </a:p>
          <a:p>
            <a:pPr fontAlgn="base"/>
            <a:endParaRPr lang="ru-RU" dirty="0"/>
          </a:p>
          <a:p>
            <a:pPr fontAlgn="base"/>
            <a:r>
              <a:rPr lang="ru-RU" dirty="0" smtClean="0"/>
              <a:t>Остальные дети умерли в </a:t>
            </a:r>
            <a:r>
              <a:rPr lang="ru-RU" dirty="0"/>
              <a:t>младенчестве.</a:t>
            </a:r>
            <a:endParaRPr lang="ru-RU" dirty="0" smtClean="0"/>
          </a:p>
        </p:txBody>
      </p:sp>
      <p:pic>
        <p:nvPicPr>
          <p:cNvPr id="5" name="Рисунок 4" descr="77007_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1124744"/>
            <a:ext cx="1728192" cy="242236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012160" y="3429000"/>
            <a:ext cx="1728192" cy="246221"/>
          </a:xfrm>
          <a:prstGeom prst="rect">
            <a:avLst/>
          </a:prstGeom>
          <a:solidFill>
            <a:schemeClr val="bg1"/>
          </a:solidFill>
          <a:ln w="95250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ru-RU" sz="1000" dirty="0" smtClean="0"/>
              <a:t>Алексей Петрович.</a:t>
            </a:r>
            <a:endParaRPr lang="ru-RU" sz="1000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7" name="Рисунок 6" descr="Anna_Petrovna_of_Russia_by_I.Nikitin_(before_1718,_Tretyakov_gallery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3933056"/>
            <a:ext cx="1872208" cy="2232248"/>
          </a:xfrm>
          <a:prstGeom prst="rect">
            <a:avLst/>
          </a:prstGeom>
        </p:spPr>
      </p:pic>
      <p:pic>
        <p:nvPicPr>
          <p:cNvPr id="8" name="Рисунок 7" descr="Elizabeth_of_Russia_in_youth_(1720s,_Russian_museum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92280" y="3933055"/>
            <a:ext cx="1944216" cy="225899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220072" y="6165304"/>
            <a:ext cx="1872208" cy="246221"/>
          </a:xfrm>
          <a:prstGeom prst="rect">
            <a:avLst/>
          </a:prstGeom>
          <a:solidFill>
            <a:schemeClr val="bg1"/>
          </a:solidFill>
          <a:ln w="95250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ru-RU" sz="1000" dirty="0" smtClean="0"/>
              <a:t>Анна</a:t>
            </a:r>
            <a:endParaRPr lang="ru-RU" sz="10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948264" y="6165304"/>
            <a:ext cx="2088232" cy="246221"/>
          </a:xfrm>
          <a:prstGeom prst="rect">
            <a:avLst/>
          </a:prstGeom>
          <a:solidFill>
            <a:schemeClr val="bg1"/>
          </a:solidFill>
          <a:ln w="95250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ru-RU" sz="1000" dirty="0" smtClean="0"/>
              <a:t>Елизавета</a:t>
            </a:r>
            <a:endParaRPr lang="ru-RU" sz="1000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333" y="188640"/>
            <a:ext cx="7921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Смерть и наследие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23528" y="1268760"/>
            <a:ext cx="5472608" cy="3528391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fontAlgn="base">
              <a:lnSpc>
                <a:spcPct val="120000"/>
              </a:lnSpc>
            </a:pPr>
            <a:r>
              <a:rPr lang="ru-RU" dirty="0"/>
              <a:t>Перед смертью Петр I сильно болел, но продолжал править государством. </a:t>
            </a:r>
            <a:endParaRPr lang="ru-RU" dirty="0" smtClean="0"/>
          </a:p>
          <a:p>
            <a:pPr fontAlgn="base">
              <a:lnSpc>
                <a:spcPct val="120000"/>
              </a:lnSpc>
            </a:pPr>
            <a:endParaRPr lang="ru-RU" dirty="0"/>
          </a:p>
          <a:p>
            <a:pPr fontAlgn="base">
              <a:lnSpc>
                <a:spcPct val="120000"/>
              </a:lnSpc>
            </a:pPr>
            <a:r>
              <a:rPr lang="ru-RU" dirty="0" smtClean="0"/>
              <a:t>Умер </a:t>
            </a:r>
            <a:r>
              <a:rPr lang="ru-RU" dirty="0"/>
              <a:t>Петр Великий 28 января (8 февраля) 1725 года от воспаления мочевого пузыря</a:t>
            </a:r>
            <a:r>
              <a:rPr lang="ru-RU" dirty="0" smtClean="0"/>
              <a:t>.</a:t>
            </a:r>
          </a:p>
          <a:p>
            <a:pPr fontAlgn="base">
              <a:lnSpc>
                <a:spcPct val="120000"/>
              </a:lnSpc>
            </a:pPr>
            <a:r>
              <a:rPr lang="ru-RU" dirty="0" smtClean="0"/>
              <a:t> </a:t>
            </a:r>
          </a:p>
          <a:p>
            <a:pPr fontAlgn="base">
              <a:lnSpc>
                <a:spcPct val="120000"/>
              </a:lnSpc>
            </a:pPr>
            <a:r>
              <a:rPr lang="ru-RU" dirty="0" smtClean="0"/>
              <a:t>Решением Сената трон наследовала жена Петра, Екатерина Алексеевна, </a:t>
            </a:r>
            <a:r>
              <a:rPr lang="ru-RU" smtClean="0"/>
              <a:t>ставшая             28 </a:t>
            </a:r>
            <a:r>
              <a:rPr lang="ru-RU" dirty="0" smtClean="0"/>
              <a:t>января (8 февраля) 1725 года первой российской императрицей под именем Екатерина I.</a:t>
            </a:r>
          </a:p>
        </p:txBody>
      </p:sp>
      <p:pic>
        <p:nvPicPr>
          <p:cNvPr id="5" name="Рисунок 4" descr="Deathbed_portrait_of_Peter_I_by_I.Nikitin_(1725,_Russian_museum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6175" y="1268760"/>
            <a:ext cx="2419565" cy="3384376"/>
          </a:xfrm>
          <a:prstGeom prst="rect">
            <a:avLst/>
          </a:prstGeo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395536" y="4941168"/>
            <a:ext cx="8443664" cy="144016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>
              <a:lnSpc>
                <a:spcPct val="120000"/>
              </a:lnSpc>
            </a:pPr>
            <a:r>
              <a:rPr lang="ru-RU" sz="2400" dirty="0" smtClean="0"/>
              <a:t>Сильная </a:t>
            </a:r>
            <a:r>
              <a:rPr lang="ru-RU" sz="2400" dirty="0"/>
              <a:t>личность Петра I, который стремился изменить не только государство, но и людей, сыграла важнейшую роль в истории России.</a:t>
            </a:r>
            <a:endParaRPr lang="ru-RU" sz="2400" dirty="0" smtClean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7037" y="116632"/>
            <a:ext cx="7921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6672"/>
            <a:ext cx="5347320" cy="838200"/>
          </a:xfrm>
        </p:spPr>
        <p:txBody>
          <a:bodyPr/>
          <a:lstStyle/>
          <a:p>
            <a:r>
              <a:rPr lang="ru-RU" dirty="0" smtClean="0"/>
              <a:t>Детство Петра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5419328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2000" dirty="0" smtClean="0"/>
              <a:t>Родился будущий император 30 мая           (9 июня) 1672 года в Москве. Его рождение вызвало ряд придворных праздников. Крестили царевича только 29 июня в Чудовом монастыре.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endParaRPr lang="ru-RU" sz="2000" dirty="0" smtClean="0"/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2000" dirty="0" smtClean="0"/>
              <a:t>С одного года Петр воспитывался няньками. Его детство прошло  преимущественно в подмосковных сёлах Коломенское и Преображенское. </a:t>
            </a:r>
            <a:endParaRPr lang="ru-RU" sz="2000" dirty="0"/>
          </a:p>
        </p:txBody>
      </p:sp>
      <p:pic>
        <p:nvPicPr>
          <p:cNvPr id="4" name="Рисунок 3" descr="petr-1-chil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6176" y="260648"/>
            <a:ext cx="2232248" cy="2759058"/>
          </a:xfrm>
          <a:prstGeom prst="rect">
            <a:avLst/>
          </a:prstGeom>
        </p:spPr>
      </p:pic>
      <p:pic>
        <p:nvPicPr>
          <p:cNvPr id="5" name="Рисунок 4" descr="4341_html_7e1526d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3068961"/>
            <a:ext cx="2244850" cy="3096344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2480"/>
            <a:ext cx="7921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Семья</a:t>
            </a:r>
            <a:endParaRPr lang="ru-RU" dirty="0"/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395536" y="4221088"/>
            <a:ext cx="2106960" cy="223487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400" b="1" dirty="0" smtClean="0"/>
              <a:t>Отец</a:t>
            </a:r>
            <a:r>
              <a:rPr lang="ru-RU" sz="1200" dirty="0" smtClean="0"/>
              <a:t>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 smtClean="0"/>
              <a:t>Царь Алексей Михайлович Тишайший (1629 -1676) - второй русский царь из династии Романовых. Государь, Царь и Великий Князь всея Руси с 1645  по 1676 год. </a:t>
            </a:r>
            <a:endParaRPr lang="ru-RU" sz="1200" dirty="0"/>
          </a:p>
        </p:txBody>
      </p:sp>
      <p:pic>
        <p:nvPicPr>
          <p:cNvPr id="7" name="Рисунок 6" descr="petr-1-ote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556792"/>
            <a:ext cx="2016224" cy="2542798"/>
          </a:xfrm>
          <a:prstGeom prst="rect">
            <a:avLst/>
          </a:prstGeom>
        </p:spPr>
      </p:pic>
      <p:pic>
        <p:nvPicPr>
          <p:cNvPr id="8" name="Рисунок 7" descr="1283662142_naryshkina-i-c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1556792"/>
            <a:ext cx="1944215" cy="2575909"/>
          </a:xfrm>
          <a:prstGeom prst="rect">
            <a:avLst/>
          </a:prstGeom>
        </p:spPr>
      </p:pic>
      <p:sp>
        <p:nvSpPr>
          <p:cNvPr id="9" name="Содержимое 2"/>
          <p:cNvSpPr txBox="1">
            <a:spLocks/>
          </p:cNvSpPr>
          <p:nvPr/>
        </p:nvSpPr>
        <p:spPr>
          <a:xfrm>
            <a:off x="2555776" y="4221088"/>
            <a:ext cx="1944216" cy="223487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algn="ctr">
              <a:lnSpc>
                <a:spcPct val="130000"/>
              </a:lnSpc>
              <a:buClr>
                <a:schemeClr val="accent1"/>
              </a:buClr>
              <a:buSzPct val="70000"/>
            </a:pPr>
            <a:r>
              <a:rPr lang="ru-RU" sz="1400" b="1" dirty="0" smtClean="0">
                <a:solidFill>
                  <a:schemeClr val="tx2"/>
                </a:solidFill>
              </a:rPr>
              <a:t>Мать</a:t>
            </a:r>
          </a:p>
          <a:p>
            <a:pPr lvl="0">
              <a:lnSpc>
                <a:spcPct val="130000"/>
              </a:lnSpc>
              <a:buClr>
                <a:schemeClr val="accent1"/>
              </a:buClr>
              <a:buSzPct val="70000"/>
            </a:pPr>
            <a:r>
              <a:rPr lang="ru-RU" sz="1200" dirty="0" smtClean="0">
                <a:solidFill>
                  <a:schemeClr val="tx2"/>
                </a:solidFill>
              </a:rPr>
              <a:t>Наталья </a:t>
            </a:r>
            <a:r>
              <a:rPr lang="ru-RU" sz="1200" dirty="0">
                <a:solidFill>
                  <a:schemeClr val="tx2"/>
                </a:solidFill>
              </a:rPr>
              <a:t>Кирилловна Нарышкина (1651 - 1694) - дочь мелкопоместных дворян, русская царица, вторая жена царя Алексея Михайловича.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Рисунок 9" descr="tsaritsa_evdokiy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556792"/>
            <a:ext cx="1956313" cy="2592288"/>
          </a:xfrm>
          <a:prstGeom prst="rect">
            <a:avLst/>
          </a:prstGeom>
        </p:spPr>
      </p:pic>
      <p:pic>
        <p:nvPicPr>
          <p:cNvPr id="11" name="Рисунок 10" descr="244r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32240" y="1556792"/>
            <a:ext cx="2124826" cy="2592288"/>
          </a:xfrm>
          <a:prstGeom prst="rect">
            <a:avLst/>
          </a:prstGeom>
        </p:spPr>
      </p:pic>
      <p:sp>
        <p:nvSpPr>
          <p:cNvPr id="12" name="Содержимое 2"/>
          <p:cNvSpPr txBox="1">
            <a:spLocks/>
          </p:cNvSpPr>
          <p:nvPr/>
        </p:nvSpPr>
        <p:spPr>
          <a:xfrm>
            <a:off x="4644008" y="4221088"/>
            <a:ext cx="1944216" cy="223487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algn="ctr">
              <a:lnSpc>
                <a:spcPct val="130000"/>
              </a:lnSpc>
              <a:buClr>
                <a:schemeClr val="accent1"/>
              </a:buClr>
              <a:buSzPct val="70000"/>
            </a:pPr>
            <a:r>
              <a:rPr lang="ru-RU" sz="1400" b="1" dirty="0" smtClean="0">
                <a:solidFill>
                  <a:schemeClr val="tx2"/>
                </a:solidFill>
              </a:rPr>
              <a:t>Первая жена</a:t>
            </a:r>
          </a:p>
          <a:p>
            <a:pPr lvl="0">
              <a:lnSpc>
                <a:spcPct val="130000"/>
              </a:lnSpc>
              <a:buClr>
                <a:schemeClr val="accent1"/>
              </a:buClr>
              <a:buSzPct val="70000"/>
            </a:pPr>
            <a:r>
              <a:rPr lang="ru-RU" sz="1200" dirty="0" smtClean="0">
                <a:solidFill>
                  <a:schemeClr val="tx2"/>
                </a:solidFill>
              </a:rPr>
              <a:t>Евдокия Фёдоровна Лопухина (1669 - 1731) - первая супруга Петра I мать царевича Алексея</a:t>
            </a:r>
            <a:r>
              <a:rPr lang="ru-RU" sz="1200" dirty="0">
                <a:solidFill>
                  <a:schemeClr val="tx2"/>
                </a:solidFill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6732240" y="4221088"/>
            <a:ext cx="2232248" cy="2448272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lvl="0" algn="ctr">
              <a:lnSpc>
                <a:spcPct val="130000"/>
              </a:lnSpc>
              <a:buClr>
                <a:schemeClr val="accent1"/>
              </a:buClr>
              <a:buSzPct val="70000"/>
            </a:pPr>
            <a:r>
              <a:rPr lang="ru-RU" sz="1400" b="1" dirty="0" smtClean="0">
                <a:solidFill>
                  <a:schemeClr val="tx2"/>
                </a:solidFill>
              </a:rPr>
              <a:t>Вторая жена</a:t>
            </a:r>
          </a:p>
          <a:p>
            <a:pPr lvl="0">
              <a:lnSpc>
                <a:spcPct val="130000"/>
              </a:lnSpc>
              <a:buClr>
                <a:schemeClr val="accent1"/>
              </a:buClr>
              <a:buSzPct val="70000"/>
            </a:pPr>
            <a:r>
              <a:rPr lang="ru-RU" sz="1200" dirty="0" smtClean="0">
                <a:solidFill>
                  <a:schemeClr val="tx2"/>
                </a:solidFill>
              </a:rPr>
              <a:t>Екатерина Алексеевна Михайлова -  (1684 -1727) - вторая жена Петра I, мать императрицы Елизаветы Петровны. Российская императрица, с 1721 года как супруга царствующего императора, с 1725 года как правящая государыня.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7921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Образование</a:t>
            </a:r>
            <a:endParaRPr lang="ru-RU" dirty="0"/>
          </a:p>
        </p:txBody>
      </p:sp>
      <p:pic>
        <p:nvPicPr>
          <p:cNvPr id="4" name="Содержимое 3" descr="Zotov-obuchaet-Petra-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300193" y="1196752"/>
            <a:ext cx="2448272" cy="4488498"/>
          </a:xfrm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304800" y="1554162"/>
            <a:ext cx="5563344" cy="4525963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lvl="0">
              <a:lnSpc>
                <a:spcPct val="130000"/>
              </a:lnSpc>
              <a:buClr>
                <a:schemeClr val="accent1"/>
              </a:buClr>
              <a:buSzPct val="70000"/>
            </a:pPr>
            <a:r>
              <a:rPr lang="ru-RU" sz="2000" dirty="0" smtClean="0"/>
              <a:t>С пятилетнего возраста маленького </a:t>
            </a:r>
            <a:r>
              <a:rPr lang="ru-RU" sz="2000" dirty="0"/>
              <a:t>Петра начали обучать азбуке. Уроки ему давал дьяк </a:t>
            </a:r>
            <a:r>
              <a:rPr lang="ru-RU" sz="2000" dirty="0" smtClean="0"/>
              <a:t>Никита Моисеевич Зотов</a:t>
            </a:r>
            <a:r>
              <a:rPr lang="ru-RU" sz="2000" dirty="0"/>
              <a:t>. </a:t>
            </a:r>
            <a:r>
              <a:rPr lang="ru-RU" sz="2000" dirty="0" smtClean="0"/>
              <a:t>Главный предмет преподавания, кроме грамоты, заключался в чтении и учении Часослова, Псалтыря и Евангелия.</a:t>
            </a:r>
          </a:p>
          <a:p>
            <a:pPr lvl="0">
              <a:lnSpc>
                <a:spcPct val="130000"/>
              </a:lnSpc>
              <a:buClr>
                <a:schemeClr val="accent1"/>
              </a:buClr>
              <a:buSzPct val="70000"/>
            </a:pPr>
            <a:endParaRPr lang="ru-RU" sz="2000" dirty="0"/>
          </a:p>
          <a:p>
            <a:pPr lvl="0">
              <a:lnSpc>
                <a:spcPct val="130000"/>
              </a:lnSpc>
              <a:buClr>
                <a:schemeClr val="accent1"/>
              </a:buClr>
              <a:buSzPct val="70000"/>
            </a:pPr>
            <a:r>
              <a:rPr lang="ru-RU" sz="2000" dirty="0" smtClean="0"/>
              <a:t>Однако, </a:t>
            </a:r>
            <a:r>
              <a:rPr lang="ru-RU" sz="2000" dirty="0"/>
              <a:t>образование будущий царь получил слабое и не отличался </a:t>
            </a:r>
            <a:r>
              <a:rPr lang="ru-RU" sz="2000" dirty="0" smtClean="0"/>
              <a:t>грамотностью. Недостатки </a:t>
            </a:r>
            <a:r>
              <a:rPr lang="ru-RU" sz="2000" dirty="0"/>
              <a:t>базового образования Пётр смог впоследствии скомпенсировать богатыми практическими занятиями.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00192" y="5661248"/>
            <a:ext cx="2448272" cy="400110"/>
          </a:xfrm>
          <a:prstGeom prst="rect">
            <a:avLst/>
          </a:prstGeom>
          <a:solidFill>
            <a:schemeClr val="bg1"/>
          </a:solidFill>
          <a:ln w="95250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ru-RU" sz="1000" dirty="0" smtClean="0"/>
              <a:t>Никита Моисеевич Зотов обучает Петра I</a:t>
            </a:r>
            <a:endParaRPr lang="ru-RU" sz="1000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260648"/>
            <a:ext cx="7921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Увлечения Петра ВЕЛИКОГО</a:t>
            </a:r>
            <a:endParaRPr lang="ru-RU" dirty="0"/>
          </a:p>
        </p:txBody>
      </p:sp>
      <p:pic>
        <p:nvPicPr>
          <p:cNvPr id="7" name="Содержимое 3" descr="Zotov-obuchaet-Petra-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84168" y="1484784"/>
            <a:ext cx="2808312" cy="3771161"/>
          </a:xfrm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304800" y="1554162"/>
            <a:ext cx="5563344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>
              <a:lnSpc>
                <a:spcPct val="130000"/>
              </a:lnSpc>
              <a:buClr>
                <a:schemeClr val="accent1"/>
              </a:buClr>
              <a:buSzPct val="70000"/>
            </a:pPr>
            <a:r>
              <a:rPr lang="ru-RU" sz="2000" dirty="0" smtClean="0"/>
              <a:t>Петр проявлял </a:t>
            </a:r>
            <a:r>
              <a:rPr lang="ru-RU" sz="2000" dirty="0"/>
              <a:t>большой интерес к религии и наукам, с удовольствием обучался военной премудрости. С 1683 года в селе Преображенском под Москвой юный царь образовал «потешные полки». «Воины» - сверстники царя из семей придворных и окрестная детвора – были одеты в настоящую военную форму. «Потешные полки» стали прототипом новой российской армии, которая была создана по европейским стандартам.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84168" y="5229200"/>
            <a:ext cx="2808312" cy="553998"/>
          </a:xfrm>
          <a:prstGeom prst="rect">
            <a:avLst/>
          </a:prstGeom>
          <a:solidFill>
            <a:schemeClr val="bg1"/>
          </a:solidFill>
          <a:ln w="95250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ru-RU" sz="1000" dirty="0" smtClean="0"/>
              <a:t>Гвардейцы Преображенского(синего цвета) и Семёновского(зеленого) полков при Петре I</a:t>
            </a:r>
            <a:endParaRPr lang="ru-RU" sz="1000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260648"/>
            <a:ext cx="7921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Начало правления</a:t>
            </a: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04800" y="1554163"/>
            <a:ext cx="6283424" cy="201885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>
              <a:lnSpc>
                <a:spcPct val="130000"/>
              </a:lnSpc>
              <a:buClr>
                <a:schemeClr val="accent1"/>
              </a:buClr>
              <a:buSzPct val="70000"/>
            </a:pPr>
            <a:r>
              <a:rPr lang="ru-RU" sz="1600" dirty="0"/>
              <a:t>В 1682 </a:t>
            </a:r>
            <a:r>
              <a:rPr lang="ru-RU" sz="1600" dirty="0" smtClean="0"/>
              <a:t>году, </a:t>
            </a:r>
            <a:r>
              <a:rPr lang="ru-RU" sz="1600" dirty="0"/>
              <a:t>после смерти старшего сводного брата Фёдора Алексеевича, 10-летний Петр и его брат Иван были провозглашены царями. Оба </a:t>
            </a:r>
            <a:r>
              <a:rPr lang="ru-RU" sz="1600" dirty="0" smtClean="0"/>
              <a:t>брата</a:t>
            </a:r>
            <a:r>
              <a:rPr lang="ru-RU" sz="1600" dirty="0"/>
              <a:t> </a:t>
            </a:r>
            <a:r>
              <a:rPr lang="ru-RU" sz="1600" dirty="0" smtClean="0"/>
              <a:t> (один </a:t>
            </a:r>
            <a:r>
              <a:rPr lang="ru-RU" sz="1600" dirty="0"/>
              <a:t>из-за возраста, другой из-за </a:t>
            </a:r>
            <a:r>
              <a:rPr lang="ru-RU" sz="1600" dirty="0" smtClean="0"/>
              <a:t>нездоровья) </a:t>
            </a:r>
            <a:r>
              <a:rPr lang="ru-RU" sz="1600" dirty="0"/>
              <a:t>не могли участвовать в борьбе за власть. И фактически управление взяла на себя их старшая сестра — царевна Софья Алексеевна. </a:t>
            </a:r>
            <a:endParaRPr lang="ru-RU" sz="1600" dirty="0" smtClean="0"/>
          </a:p>
        </p:txBody>
      </p:sp>
      <p:pic>
        <p:nvPicPr>
          <p:cNvPr id="7" name="Рисунок 6" descr="image00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04248" y="1412775"/>
            <a:ext cx="1944216" cy="2505299"/>
          </a:xfrm>
          <a:prstGeom prst="rect">
            <a:avLst/>
          </a:prstGeom>
        </p:spPr>
      </p:pic>
      <p:pic>
        <p:nvPicPr>
          <p:cNvPr id="8" name="Рисунок 7" descr="Lev_Kir._Naryshk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3717032"/>
            <a:ext cx="1720562" cy="27157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99792" y="4509120"/>
            <a:ext cx="5832648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ru-RU" sz="1600" dirty="0"/>
              <a:t>В 1689 году Софья была отстранена от престола, и власть перешла к Петру I, а управление страной доверено его матери и дяде </a:t>
            </a:r>
            <a:r>
              <a:rPr lang="ru-RU" sz="1600" dirty="0" err="1" smtClean="0"/>
              <a:t>Л.К</a:t>
            </a:r>
            <a:r>
              <a:rPr lang="ru-RU" sz="1600" dirty="0"/>
              <a:t>. Нарышкину.</a:t>
            </a:r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804248" y="3789040"/>
            <a:ext cx="1944216" cy="400110"/>
          </a:xfrm>
          <a:prstGeom prst="rect">
            <a:avLst/>
          </a:prstGeom>
          <a:solidFill>
            <a:schemeClr val="bg1"/>
          </a:solidFill>
          <a:ln w="95250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vi-VN" sz="1000" dirty="0" smtClean="0"/>
              <a:t>С</a:t>
            </a:r>
            <a:r>
              <a:rPr lang="ru-RU" sz="1000" dirty="0" smtClean="0"/>
              <a:t>о</a:t>
            </a:r>
            <a:r>
              <a:rPr lang="vi-VN" sz="1000" dirty="0" smtClean="0"/>
              <a:t>фья Алекс</a:t>
            </a:r>
            <a:r>
              <a:rPr lang="ru-RU" sz="1000" dirty="0" smtClean="0"/>
              <a:t>е</a:t>
            </a:r>
            <a:r>
              <a:rPr lang="vi-VN" sz="1000" dirty="0" smtClean="0"/>
              <a:t>евна</a:t>
            </a:r>
            <a:r>
              <a:rPr lang="ru-RU" sz="1000" dirty="0" smtClean="0"/>
              <a:t> - царевна, старшая сестра</a:t>
            </a:r>
            <a:r>
              <a:rPr lang="vi-VN" sz="1000" dirty="0" smtClean="0"/>
              <a:t> </a:t>
            </a:r>
            <a:r>
              <a:rPr lang="ru-RU" sz="1000" dirty="0" smtClean="0"/>
              <a:t>Петра I</a:t>
            </a:r>
            <a:endParaRPr lang="ru-RU" sz="10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6309320"/>
            <a:ext cx="1728192" cy="400110"/>
          </a:xfrm>
          <a:prstGeom prst="rect">
            <a:avLst/>
          </a:prstGeom>
          <a:solidFill>
            <a:schemeClr val="bg1"/>
          </a:solidFill>
          <a:ln w="95250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ru-RU" sz="1000" dirty="0" smtClean="0"/>
              <a:t>Нарышкин Л.К. - дядя</a:t>
            </a:r>
            <a:r>
              <a:rPr lang="vi-VN" sz="1000" dirty="0" smtClean="0"/>
              <a:t> </a:t>
            </a:r>
            <a:r>
              <a:rPr lang="ru-RU" sz="1000" dirty="0" smtClean="0"/>
              <a:t>Петра I</a:t>
            </a:r>
            <a:endParaRPr lang="ru-RU" sz="1000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332656"/>
            <a:ext cx="7921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Царствование Петра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04800" y="1340768"/>
            <a:ext cx="5563344" cy="473935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>
              <a:lnSpc>
                <a:spcPct val="130000"/>
              </a:lnSpc>
              <a:buClr>
                <a:schemeClr val="accent1"/>
              </a:buClr>
              <a:buSzPct val="70000"/>
            </a:pPr>
            <a:r>
              <a:rPr lang="ru-RU" dirty="0"/>
              <a:t>Во время своего правления Петр Первый продолжает войны с Османской империей и Крымом.  </a:t>
            </a:r>
            <a:endParaRPr lang="ru-RU" dirty="0" smtClean="0"/>
          </a:p>
          <a:p>
            <a:pPr lvl="0">
              <a:lnSpc>
                <a:spcPct val="130000"/>
              </a:lnSpc>
              <a:buClr>
                <a:schemeClr val="accent1"/>
              </a:buClr>
              <a:buSzPct val="70000"/>
            </a:pPr>
            <a:r>
              <a:rPr lang="ru-RU" dirty="0" smtClean="0"/>
              <a:t>Дальнейшие </a:t>
            </a:r>
            <a:r>
              <a:rPr lang="ru-RU" dirty="0"/>
              <a:t>действия Петра I были направлены на создание мощного флота. Внешняя политика Петра I того времени была сосредоточена на поиске союзников в войне с Османской империей. С </a:t>
            </a:r>
            <a:r>
              <a:rPr lang="ru-RU" dirty="0" smtClean="0"/>
              <a:t>этой </a:t>
            </a:r>
            <a:r>
              <a:rPr lang="ru-RU" dirty="0"/>
              <a:t>целью Петр отправился в Европу, где он заключал политические союзы, изучал кораблестроение, устройство, культуру других стран. В результате путешествия царь захотел изменить Россию.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362px-Peter_I_by_Knell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1196752"/>
            <a:ext cx="2915663" cy="4824536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8640"/>
            <a:ext cx="7921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Реформы Петра Великого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04800" y="1340769"/>
            <a:ext cx="5563344" cy="18002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fontAlgn="base">
              <a:lnSpc>
                <a:spcPct val="120000"/>
              </a:lnSpc>
            </a:pPr>
            <a:r>
              <a:rPr lang="ru-RU" sz="1600" dirty="0"/>
              <a:t>Петр I провел преобразование во многих сферах жизни. Так, военная реформа касалась сбора денег для содержания </a:t>
            </a:r>
            <a:r>
              <a:rPr lang="ru-RU" sz="1600" dirty="0" smtClean="0"/>
              <a:t>армии и </a:t>
            </a:r>
            <a:r>
              <a:rPr lang="ru-RU" sz="1600" dirty="0"/>
              <a:t>флота. Петру удалось создать очень мощную регулярную армию и военно-морской флот, каких ранее не было в России. </a:t>
            </a:r>
            <a:endParaRPr lang="ru-RU" sz="1600" dirty="0" smtClean="0"/>
          </a:p>
          <a:p>
            <a:pPr fontAlgn="base">
              <a:lnSpc>
                <a:spcPct val="120000"/>
              </a:lnSpc>
            </a:pPr>
            <a:endParaRPr lang="ru-RU" sz="1600" dirty="0" smtClean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275856" y="3212976"/>
            <a:ext cx="5688632" cy="165618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fontAlgn="base"/>
            <a:r>
              <a:rPr lang="ru-RU" dirty="0" smtClean="0"/>
              <a:t> </a:t>
            </a:r>
          </a:p>
          <a:p>
            <a:pPr fontAlgn="base"/>
            <a:endParaRPr lang="ru-RU" dirty="0" smtClean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724128" y="4581128"/>
            <a:ext cx="5688632" cy="165618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fontAlgn="base"/>
            <a:r>
              <a:rPr lang="ru-RU" dirty="0" smtClean="0"/>
              <a:t> </a:t>
            </a:r>
          </a:p>
          <a:p>
            <a:pPr fontAlgn="base"/>
            <a:endParaRPr lang="ru-RU" dirty="0" smtClean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707904" y="4653136"/>
            <a:ext cx="5203304" cy="151216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fontAlgn="base">
              <a:lnSpc>
                <a:spcPct val="120000"/>
              </a:lnSpc>
            </a:pPr>
            <a:r>
              <a:rPr lang="ru-RU" sz="1600" dirty="0"/>
              <a:t>Дальнейшие реформы Петра I ускорили технико-экономическое развитие России. Он провел церковную реформу, финансовую, денежную,  преобразования в промышленности, культуре, торговле. </a:t>
            </a:r>
          </a:p>
          <a:p>
            <a:pPr fontAlgn="base">
              <a:lnSpc>
                <a:spcPct val="120000"/>
              </a:lnSpc>
            </a:pPr>
            <a:endParaRPr lang="ru-RU" dirty="0" smtClean="0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323528" y="2996952"/>
            <a:ext cx="5563344" cy="151216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fontAlgn="base">
              <a:lnSpc>
                <a:spcPct val="120000"/>
              </a:lnSpc>
            </a:pPr>
            <a:r>
              <a:rPr lang="ru-RU" sz="1600" dirty="0"/>
              <a:t>В образовании также им были проведены ряд реформ, направленные на массовое просвещение: открыто множество школ для детей и первая в России </a:t>
            </a:r>
            <a:r>
              <a:rPr lang="ru-RU" sz="1600" dirty="0" smtClean="0"/>
              <a:t>гимназия(1705 г.).</a:t>
            </a:r>
            <a:endParaRPr lang="ru-RU" sz="1600" dirty="0"/>
          </a:p>
          <a:p>
            <a:pPr fontAlgn="base"/>
            <a:endParaRPr lang="ru-RU" dirty="0" smtClean="0"/>
          </a:p>
        </p:txBody>
      </p:sp>
      <p:pic>
        <p:nvPicPr>
          <p:cNvPr id="9" name="Рисунок 8" descr="Chervonetz_17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4509120"/>
            <a:ext cx="3024336" cy="157491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95536" y="6027262"/>
            <a:ext cx="3024336" cy="553998"/>
          </a:xfrm>
          <a:prstGeom prst="rect">
            <a:avLst/>
          </a:prstGeom>
          <a:solidFill>
            <a:schemeClr val="bg1"/>
          </a:solidFill>
          <a:ln w="95250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ru-RU" sz="1000" dirty="0" smtClean="0"/>
              <a:t>В 1704 году Петром была проведена денежная реформа, в результате которой основной денежной единицей стала не деньга, а копейка.</a:t>
            </a:r>
            <a:endParaRPr lang="ru-RU" sz="1000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11" name="Рисунок 10" descr="Raskolni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185" y="1412777"/>
            <a:ext cx="2232247" cy="2626689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228184" y="4005064"/>
            <a:ext cx="2232248" cy="246221"/>
          </a:xfrm>
          <a:prstGeom prst="rect">
            <a:avLst/>
          </a:prstGeom>
          <a:solidFill>
            <a:schemeClr val="bg1"/>
          </a:solidFill>
          <a:ln w="95250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ru-RU" sz="1000" dirty="0" smtClean="0"/>
              <a:t>Насильственное бритьё бород.</a:t>
            </a:r>
            <a:endParaRPr lang="ru-RU" sz="1000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771" y="188640"/>
            <a:ext cx="7921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Каспийский (или Персидский) </a:t>
            </a:r>
            <a:r>
              <a:rPr lang="ru-RU" sz="2400" dirty="0" smtClean="0"/>
              <a:t>поход </a:t>
            </a:r>
            <a:br>
              <a:rPr lang="ru-RU" sz="2400" dirty="0" smtClean="0"/>
            </a:br>
            <a:r>
              <a:rPr lang="ru-RU" sz="2400" dirty="0" smtClean="0"/>
              <a:t>Петра великого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827166"/>
          </a:xfrm>
        </p:spPr>
        <p:txBody>
          <a:bodyPr>
            <a:normAutofit/>
          </a:bodyPr>
          <a:lstStyle/>
          <a:p>
            <a:r>
              <a:rPr lang="ru-RU" dirty="0"/>
              <a:t>Наиболее крупным внешнеполитическим мероприятием Петра I после Северной войны был Каспийский (или Персидский) поход в 1722—1724 годах. </a:t>
            </a:r>
            <a:endParaRPr lang="ru-RU" dirty="0" smtClean="0"/>
          </a:p>
          <a:p>
            <a:r>
              <a:rPr lang="ru-RU" dirty="0" smtClean="0"/>
              <a:t>Условия </a:t>
            </a:r>
            <a:r>
              <a:rPr lang="ru-RU" dirty="0"/>
              <a:t>для похода создались в результате персидских междоусобиц и фактического распада мощного государства.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7921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1491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367</TotalTime>
  <Words>833</Words>
  <Application>Microsoft Office PowerPoint</Application>
  <PresentationFormat>Экран (4:3)</PresentationFormat>
  <Paragraphs>81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Слайд 1</vt:lpstr>
      <vt:lpstr>Детство Петра 1</vt:lpstr>
      <vt:lpstr>Семья</vt:lpstr>
      <vt:lpstr>Образование</vt:lpstr>
      <vt:lpstr>Увлечения Петра ВЕЛИКОГО</vt:lpstr>
      <vt:lpstr>Начало правления</vt:lpstr>
      <vt:lpstr>Царствование Петра</vt:lpstr>
      <vt:lpstr>Реформы Петра Великого</vt:lpstr>
      <vt:lpstr>Каспийский (или Персидский) поход  Петра великого</vt:lpstr>
      <vt:lpstr>Слайд 10</vt:lpstr>
      <vt:lpstr>Слайд 11</vt:lpstr>
      <vt:lpstr>Слайд 12</vt:lpstr>
      <vt:lpstr>Начало боевых действий</vt:lpstr>
      <vt:lpstr>Слайд 14</vt:lpstr>
      <vt:lpstr>Слайд 15</vt:lpstr>
      <vt:lpstr>Слайд 16</vt:lpstr>
      <vt:lpstr>Наследники</vt:lpstr>
      <vt:lpstr>Смерть и наследие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Tema</dc:creator>
  <cp:lastModifiedBy>YANTAR</cp:lastModifiedBy>
  <cp:revision>41</cp:revision>
  <dcterms:created xsi:type="dcterms:W3CDTF">2015-05-21T11:07:19Z</dcterms:created>
  <dcterms:modified xsi:type="dcterms:W3CDTF">2019-05-17T07:12:48Z</dcterms:modified>
</cp:coreProperties>
</file>