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3.xml" ContentType="application/vnd.openxmlformats-officedocument.themeOverrid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  <p:sldMasterId id="2147483769" r:id="rId2"/>
    <p:sldMasterId id="2147483781" r:id="rId3"/>
  </p:sldMasterIdLst>
  <p:notesMasterIdLst>
    <p:notesMasterId r:id="rId31"/>
  </p:notesMasterIdLst>
  <p:sldIdLst>
    <p:sldId id="256" r:id="rId4"/>
    <p:sldId id="257" r:id="rId5"/>
    <p:sldId id="258" r:id="rId6"/>
    <p:sldId id="263" r:id="rId7"/>
    <p:sldId id="264" r:id="rId8"/>
    <p:sldId id="280" r:id="rId9"/>
    <p:sldId id="266" r:id="rId10"/>
    <p:sldId id="282" r:id="rId11"/>
    <p:sldId id="284" r:id="rId12"/>
    <p:sldId id="259" r:id="rId13"/>
    <p:sldId id="260" r:id="rId14"/>
    <p:sldId id="261" r:id="rId15"/>
    <p:sldId id="262" r:id="rId16"/>
    <p:sldId id="265" r:id="rId17"/>
    <p:sldId id="268" r:id="rId18"/>
    <p:sldId id="285" r:id="rId19"/>
    <p:sldId id="287" r:id="rId20"/>
    <p:sldId id="286" r:id="rId21"/>
    <p:sldId id="270" r:id="rId22"/>
    <p:sldId id="271" r:id="rId23"/>
    <p:sldId id="272" r:id="rId24"/>
    <p:sldId id="274" r:id="rId25"/>
    <p:sldId id="275" r:id="rId26"/>
    <p:sldId id="278" r:id="rId27"/>
    <p:sldId id="276" r:id="rId28"/>
    <p:sldId id="277" r:id="rId29"/>
    <p:sldId id="289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F1D2C9-D2C6-4B49-BD41-3126DEDD00AC}" type="doc">
      <dgm:prSet loTypeId="urn:microsoft.com/office/officeart/2005/8/layout/hierarchy1" loCatId="hierarchy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754AD2-E070-4D48-AF67-B05271810AD3}">
      <dgm:prSet phldrT="[Текст]" custT="1"/>
      <dgm:spPr/>
      <dgm:t>
        <a:bodyPr/>
        <a:lstStyle/>
        <a:p>
          <a:r>
            <a:rPr lang="ru-RU" sz="4400" dirty="0" smtClean="0">
              <a:solidFill>
                <a:srgbClr val="C00000"/>
              </a:solidFill>
              <a:latin typeface="Arial Black" pitchFamily="34" charset="0"/>
            </a:rPr>
            <a:t>Политическая элита</a:t>
          </a:r>
          <a:endParaRPr lang="ru-RU" sz="4400" dirty="0">
            <a:solidFill>
              <a:srgbClr val="C00000"/>
            </a:solidFill>
            <a:latin typeface="Arial Black" pitchFamily="34" charset="0"/>
          </a:endParaRPr>
        </a:p>
      </dgm:t>
    </dgm:pt>
    <dgm:pt modelId="{67539175-B04A-4437-B652-00F0B6FF3FAE}" type="parTrans" cxnId="{74E4B1D5-2EE7-48E0-A073-A7C0FFA46FC1}">
      <dgm:prSet/>
      <dgm:spPr/>
      <dgm:t>
        <a:bodyPr/>
        <a:lstStyle/>
        <a:p>
          <a:endParaRPr lang="ru-RU"/>
        </a:p>
      </dgm:t>
    </dgm:pt>
    <dgm:pt modelId="{BE1CE885-D21A-4B51-9341-37C9AD7BD13E}" type="sibTrans" cxnId="{74E4B1D5-2EE7-48E0-A073-A7C0FFA46FC1}">
      <dgm:prSet/>
      <dgm:spPr/>
      <dgm:t>
        <a:bodyPr/>
        <a:lstStyle/>
        <a:p>
          <a:endParaRPr lang="ru-RU"/>
        </a:p>
      </dgm:t>
    </dgm:pt>
    <dgm:pt modelId="{D78C8066-7B50-4D0A-8436-8FE526A23314}">
      <dgm:prSet phldrT="[Текст]"/>
      <dgm:spPr/>
      <dgm:t>
        <a:bodyPr/>
        <a:lstStyle/>
        <a:p>
          <a:r>
            <a:rPr lang="ru-RU" dirty="0" smtClean="0"/>
            <a:t>Главы государства и правительства</a:t>
          </a:r>
          <a:endParaRPr lang="ru-RU" dirty="0"/>
        </a:p>
      </dgm:t>
    </dgm:pt>
    <dgm:pt modelId="{4CF87BD5-2168-4AEF-ACA5-391205177157}" type="parTrans" cxnId="{BD82C7E1-7721-4A48-B17D-B2C3F165BFCF}">
      <dgm:prSet/>
      <dgm:spPr/>
      <dgm:t>
        <a:bodyPr/>
        <a:lstStyle/>
        <a:p>
          <a:endParaRPr lang="ru-RU"/>
        </a:p>
      </dgm:t>
    </dgm:pt>
    <dgm:pt modelId="{8616D0D5-2544-484B-889C-842D04854818}" type="sibTrans" cxnId="{BD82C7E1-7721-4A48-B17D-B2C3F165BFCF}">
      <dgm:prSet/>
      <dgm:spPr/>
      <dgm:t>
        <a:bodyPr/>
        <a:lstStyle/>
        <a:p>
          <a:endParaRPr lang="ru-RU"/>
        </a:p>
      </dgm:t>
    </dgm:pt>
    <dgm:pt modelId="{A5D1B840-C0E1-449E-99E3-F18965345101}">
      <dgm:prSet phldrT="[Текст]"/>
      <dgm:spPr/>
      <dgm:t>
        <a:bodyPr/>
        <a:lstStyle/>
        <a:p>
          <a:r>
            <a:rPr lang="ru-RU" dirty="0" smtClean="0"/>
            <a:t>Лидеры партий и политических движений</a:t>
          </a:r>
          <a:endParaRPr lang="ru-RU" dirty="0"/>
        </a:p>
      </dgm:t>
    </dgm:pt>
    <dgm:pt modelId="{34CFA628-C56D-4B48-ABD3-E30811884144}" type="parTrans" cxnId="{E51A9578-0FA1-4ED8-838E-72ECCE709C5C}">
      <dgm:prSet/>
      <dgm:spPr/>
      <dgm:t>
        <a:bodyPr/>
        <a:lstStyle/>
        <a:p>
          <a:endParaRPr lang="ru-RU"/>
        </a:p>
      </dgm:t>
    </dgm:pt>
    <dgm:pt modelId="{86D9D593-704E-47AF-B25A-2597498A9628}" type="sibTrans" cxnId="{E51A9578-0FA1-4ED8-838E-72ECCE709C5C}">
      <dgm:prSet/>
      <dgm:spPr/>
      <dgm:t>
        <a:bodyPr/>
        <a:lstStyle/>
        <a:p>
          <a:endParaRPr lang="ru-RU"/>
        </a:p>
      </dgm:t>
    </dgm:pt>
    <dgm:pt modelId="{445276C0-6A84-45D4-BE25-1012F7B4AB10}">
      <dgm:prSet/>
      <dgm:spPr/>
      <dgm:t>
        <a:bodyPr/>
        <a:lstStyle/>
        <a:p>
          <a:r>
            <a:rPr lang="ru-RU" dirty="0" smtClean="0"/>
            <a:t>Региональные руководители</a:t>
          </a:r>
          <a:endParaRPr lang="ru-RU" dirty="0"/>
        </a:p>
      </dgm:t>
    </dgm:pt>
    <dgm:pt modelId="{F09DBC47-DF1A-46B6-8444-82C9E4A725C2}" type="parTrans" cxnId="{63864CB6-FAF1-4C17-A1B7-566C9D2BCA8A}">
      <dgm:prSet/>
      <dgm:spPr/>
      <dgm:t>
        <a:bodyPr/>
        <a:lstStyle/>
        <a:p>
          <a:endParaRPr lang="ru-RU"/>
        </a:p>
      </dgm:t>
    </dgm:pt>
    <dgm:pt modelId="{D92AC7A7-DDD4-46FF-9B59-99E9E6999BBC}" type="sibTrans" cxnId="{63864CB6-FAF1-4C17-A1B7-566C9D2BCA8A}">
      <dgm:prSet/>
      <dgm:spPr/>
      <dgm:t>
        <a:bodyPr/>
        <a:lstStyle/>
        <a:p>
          <a:endParaRPr lang="ru-RU"/>
        </a:p>
      </dgm:t>
    </dgm:pt>
    <dgm:pt modelId="{6126D11F-EFF4-431B-B99C-DA6578E562EC}">
      <dgm:prSet/>
      <dgm:spPr/>
      <dgm:t>
        <a:bodyPr/>
        <a:lstStyle/>
        <a:p>
          <a:r>
            <a:rPr lang="ru-RU" dirty="0" smtClean="0"/>
            <a:t>Министры</a:t>
          </a:r>
          <a:endParaRPr lang="ru-RU" dirty="0"/>
        </a:p>
      </dgm:t>
    </dgm:pt>
    <dgm:pt modelId="{CA77AA9C-17EA-482F-A7BE-A8AE29F60107}" type="parTrans" cxnId="{FEDA5D68-8C1F-4AE2-AB63-F3D7563B232E}">
      <dgm:prSet/>
      <dgm:spPr/>
      <dgm:t>
        <a:bodyPr/>
        <a:lstStyle/>
        <a:p>
          <a:endParaRPr lang="ru-RU"/>
        </a:p>
      </dgm:t>
    </dgm:pt>
    <dgm:pt modelId="{559F704C-0893-43A5-B6C9-989A74D72B48}" type="sibTrans" cxnId="{FEDA5D68-8C1F-4AE2-AB63-F3D7563B232E}">
      <dgm:prSet/>
      <dgm:spPr/>
      <dgm:t>
        <a:bodyPr/>
        <a:lstStyle/>
        <a:p>
          <a:endParaRPr lang="ru-RU"/>
        </a:p>
      </dgm:t>
    </dgm:pt>
    <dgm:pt modelId="{EC595EC5-4D33-4B21-AF0B-F1E1531A3F41}" type="pres">
      <dgm:prSet presAssocID="{9BF1D2C9-D2C6-4B49-BD41-3126DEDD00A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3129779-5E43-4FFE-82B4-5ABCCA96889D}" type="pres">
      <dgm:prSet presAssocID="{57754AD2-E070-4D48-AF67-B05271810AD3}" presName="hierRoot1" presStyleCnt="0"/>
      <dgm:spPr/>
    </dgm:pt>
    <dgm:pt modelId="{6BF44CC2-AD9E-4E37-AB7C-B34B8E07CAFA}" type="pres">
      <dgm:prSet presAssocID="{57754AD2-E070-4D48-AF67-B05271810AD3}" presName="composite" presStyleCnt="0"/>
      <dgm:spPr/>
    </dgm:pt>
    <dgm:pt modelId="{FED2B19B-5AFD-41B8-80F7-AA708F0EC838}" type="pres">
      <dgm:prSet presAssocID="{57754AD2-E070-4D48-AF67-B05271810AD3}" presName="background" presStyleLbl="node0" presStyleIdx="0" presStyleCnt="1"/>
      <dgm:spPr/>
    </dgm:pt>
    <dgm:pt modelId="{48A0022F-7B69-4F91-B8CF-AB9C93D55BFE}" type="pres">
      <dgm:prSet presAssocID="{57754AD2-E070-4D48-AF67-B05271810AD3}" presName="text" presStyleLbl="fgAcc0" presStyleIdx="0" presStyleCnt="1" custAng="0" custScaleX="332308" custScaleY="228481" custLinFactY="-5868" custLinFactNeighborX="-747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3A6B06-B47A-48E8-A2DA-2B6320F1EAD1}" type="pres">
      <dgm:prSet presAssocID="{57754AD2-E070-4D48-AF67-B05271810AD3}" presName="hierChild2" presStyleCnt="0"/>
      <dgm:spPr/>
    </dgm:pt>
    <dgm:pt modelId="{0B1DC4BF-4E5C-4732-8271-54311F76D67D}" type="pres">
      <dgm:prSet presAssocID="{4CF87BD5-2168-4AEF-ACA5-391205177157}" presName="Name10" presStyleLbl="parChTrans1D2" presStyleIdx="0" presStyleCnt="4"/>
      <dgm:spPr/>
      <dgm:t>
        <a:bodyPr/>
        <a:lstStyle/>
        <a:p>
          <a:endParaRPr lang="ru-RU"/>
        </a:p>
      </dgm:t>
    </dgm:pt>
    <dgm:pt modelId="{8EDA7FCA-F293-465B-9FA3-A5D92B4DEA3D}" type="pres">
      <dgm:prSet presAssocID="{D78C8066-7B50-4D0A-8436-8FE526A23314}" presName="hierRoot2" presStyleCnt="0"/>
      <dgm:spPr/>
    </dgm:pt>
    <dgm:pt modelId="{745691CD-6569-4423-9425-B188FE8DDED0}" type="pres">
      <dgm:prSet presAssocID="{D78C8066-7B50-4D0A-8436-8FE526A23314}" presName="composite2" presStyleCnt="0"/>
      <dgm:spPr/>
    </dgm:pt>
    <dgm:pt modelId="{340C4C04-D9A2-41A7-859E-DFCCC268BCD8}" type="pres">
      <dgm:prSet presAssocID="{D78C8066-7B50-4D0A-8436-8FE526A23314}" presName="background2" presStyleLbl="node2" presStyleIdx="0" presStyleCnt="4"/>
      <dgm:spPr/>
    </dgm:pt>
    <dgm:pt modelId="{5F567753-6868-47CC-BA52-A37431386FA1}" type="pres">
      <dgm:prSet presAssocID="{D78C8066-7B50-4D0A-8436-8FE526A23314}" presName="text2" presStyleLbl="fgAcc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3072CF-F44F-4314-8495-E8BD03E2C8FF}" type="pres">
      <dgm:prSet presAssocID="{D78C8066-7B50-4D0A-8436-8FE526A23314}" presName="hierChild3" presStyleCnt="0"/>
      <dgm:spPr/>
    </dgm:pt>
    <dgm:pt modelId="{E6FEE131-C853-45DF-ACAF-826697E49F78}" type="pres">
      <dgm:prSet presAssocID="{34CFA628-C56D-4B48-ABD3-E30811884144}" presName="Name10" presStyleLbl="parChTrans1D2" presStyleIdx="1" presStyleCnt="4"/>
      <dgm:spPr/>
      <dgm:t>
        <a:bodyPr/>
        <a:lstStyle/>
        <a:p>
          <a:endParaRPr lang="ru-RU"/>
        </a:p>
      </dgm:t>
    </dgm:pt>
    <dgm:pt modelId="{44978165-FEA7-4F1C-80CC-80C00E361AE1}" type="pres">
      <dgm:prSet presAssocID="{A5D1B840-C0E1-449E-99E3-F18965345101}" presName="hierRoot2" presStyleCnt="0"/>
      <dgm:spPr/>
    </dgm:pt>
    <dgm:pt modelId="{308DA0EB-05AF-47B4-AC5C-36F329118C6C}" type="pres">
      <dgm:prSet presAssocID="{A5D1B840-C0E1-449E-99E3-F18965345101}" presName="composite2" presStyleCnt="0"/>
      <dgm:spPr/>
    </dgm:pt>
    <dgm:pt modelId="{0811798F-23FB-4C76-A5D9-E64CBA8E9314}" type="pres">
      <dgm:prSet presAssocID="{A5D1B840-C0E1-449E-99E3-F18965345101}" presName="background2" presStyleLbl="node2" presStyleIdx="1" presStyleCnt="4"/>
      <dgm:spPr/>
    </dgm:pt>
    <dgm:pt modelId="{95A0ADA3-E5DA-41C6-9F59-6A3329977169}" type="pres">
      <dgm:prSet presAssocID="{A5D1B840-C0E1-449E-99E3-F18965345101}" presName="text2" presStyleLbl="fgAcc2" presStyleIdx="1" presStyleCnt="4" custLinFactNeighborX="-6490" custLinFactNeighborY="-107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8C7552-7AA6-41B3-98F1-530373F0F936}" type="pres">
      <dgm:prSet presAssocID="{A5D1B840-C0E1-449E-99E3-F18965345101}" presName="hierChild3" presStyleCnt="0"/>
      <dgm:spPr/>
    </dgm:pt>
    <dgm:pt modelId="{5D3D1BD0-6029-4D60-A0DD-2C72A4179826}" type="pres">
      <dgm:prSet presAssocID="{CA77AA9C-17EA-482F-A7BE-A8AE29F60107}" presName="Name10" presStyleLbl="parChTrans1D2" presStyleIdx="2" presStyleCnt="4"/>
      <dgm:spPr/>
      <dgm:t>
        <a:bodyPr/>
        <a:lstStyle/>
        <a:p>
          <a:endParaRPr lang="ru-RU"/>
        </a:p>
      </dgm:t>
    </dgm:pt>
    <dgm:pt modelId="{FAC8CDFE-16FF-4C77-9736-36561D8584A0}" type="pres">
      <dgm:prSet presAssocID="{6126D11F-EFF4-431B-B99C-DA6578E562EC}" presName="hierRoot2" presStyleCnt="0"/>
      <dgm:spPr/>
    </dgm:pt>
    <dgm:pt modelId="{1C9C6A73-CD34-44B4-BAF4-C85E34957D82}" type="pres">
      <dgm:prSet presAssocID="{6126D11F-EFF4-431B-B99C-DA6578E562EC}" presName="composite2" presStyleCnt="0"/>
      <dgm:spPr/>
    </dgm:pt>
    <dgm:pt modelId="{3FA21998-C630-4B2A-943C-448B95B508B5}" type="pres">
      <dgm:prSet presAssocID="{6126D11F-EFF4-431B-B99C-DA6578E562EC}" presName="background2" presStyleLbl="node2" presStyleIdx="2" presStyleCnt="4"/>
      <dgm:spPr/>
    </dgm:pt>
    <dgm:pt modelId="{2C12E5E4-53DD-4103-8C36-D1E3F04827C9}" type="pres">
      <dgm:prSet presAssocID="{6126D11F-EFF4-431B-B99C-DA6578E562EC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E7BC5EE-C9DF-4FB6-B028-EC1EE75FEDD5}" type="pres">
      <dgm:prSet presAssocID="{6126D11F-EFF4-431B-B99C-DA6578E562EC}" presName="hierChild3" presStyleCnt="0"/>
      <dgm:spPr/>
    </dgm:pt>
    <dgm:pt modelId="{ABA101BD-A899-440F-8551-429B8ABAD942}" type="pres">
      <dgm:prSet presAssocID="{F09DBC47-DF1A-46B6-8444-82C9E4A725C2}" presName="Name10" presStyleLbl="parChTrans1D2" presStyleIdx="3" presStyleCnt="4"/>
      <dgm:spPr/>
      <dgm:t>
        <a:bodyPr/>
        <a:lstStyle/>
        <a:p>
          <a:endParaRPr lang="ru-RU"/>
        </a:p>
      </dgm:t>
    </dgm:pt>
    <dgm:pt modelId="{CD719731-DA0A-43BB-8FBA-2E8B780C477E}" type="pres">
      <dgm:prSet presAssocID="{445276C0-6A84-45D4-BE25-1012F7B4AB10}" presName="hierRoot2" presStyleCnt="0"/>
      <dgm:spPr/>
    </dgm:pt>
    <dgm:pt modelId="{5C9666CF-1ACF-40CD-8592-88339762BC8A}" type="pres">
      <dgm:prSet presAssocID="{445276C0-6A84-45D4-BE25-1012F7B4AB10}" presName="composite2" presStyleCnt="0"/>
      <dgm:spPr/>
    </dgm:pt>
    <dgm:pt modelId="{94228440-0BA2-41D4-BBC8-59BE445822E1}" type="pres">
      <dgm:prSet presAssocID="{445276C0-6A84-45D4-BE25-1012F7B4AB10}" presName="background2" presStyleLbl="node2" presStyleIdx="3" presStyleCnt="4"/>
      <dgm:spPr/>
    </dgm:pt>
    <dgm:pt modelId="{321D251E-07F9-4511-977C-BC0A28072DA2}" type="pres">
      <dgm:prSet presAssocID="{445276C0-6A84-45D4-BE25-1012F7B4AB10}" presName="text2" presStyleLbl="fgAcc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838BF8-D4F3-4568-8E9C-3284CC72A26F}" type="pres">
      <dgm:prSet presAssocID="{445276C0-6A84-45D4-BE25-1012F7B4AB10}" presName="hierChild3" presStyleCnt="0"/>
      <dgm:spPr/>
    </dgm:pt>
  </dgm:ptLst>
  <dgm:cxnLst>
    <dgm:cxn modelId="{E51A9578-0FA1-4ED8-838E-72ECCE709C5C}" srcId="{57754AD2-E070-4D48-AF67-B05271810AD3}" destId="{A5D1B840-C0E1-449E-99E3-F18965345101}" srcOrd="1" destOrd="0" parTransId="{34CFA628-C56D-4B48-ABD3-E30811884144}" sibTransId="{86D9D593-704E-47AF-B25A-2597498A9628}"/>
    <dgm:cxn modelId="{63864CB6-FAF1-4C17-A1B7-566C9D2BCA8A}" srcId="{57754AD2-E070-4D48-AF67-B05271810AD3}" destId="{445276C0-6A84-45D4-BE25-1012F7B4AB10}" srcOrd="3" destOrd="0" parTransId="{F09DBC47-DF1A-46B6-8444-82C9E4A725C2}" sibTransId="{D92AC7A7-DDD4-46FF-9B59-99E9E6999BBC}"/>
    <dgm:cxn modelId="{9F25D76A-20DB-4DC4-B015-72C8EDD00555}" type="presOf" srcId="{CA77AA9C-17EA-482F-A7BE-A8AE29F60107}" destId="{5D3D1BD0-6029-4D60-A0DD-2C72A4179826}" srcOrd="0" destOrd="0" presId="urn:microsoft.com/office/officeart/2005/8/layout/hierarchy1"/>
    <dgm:cxn modelId="{9E16238D-895C-4753-9655-CBAE9103144D}" type="presOf" srcId="{F09DBC47-DF1A-46B6-8444-82C9E4A725C2}" destId="{ABA101BD-A899-440F-8551-429B8ABAD942}" srcOrd="0" destOrd="0" presId="urn:microsoft.com/office/officeart/2005/8/layout/hierarchy1"/>
    <dgm:cxn modelId="{6E733CDE-AD23-44F0-8EC2-7AE87C184204}" type="presOf" srcId="{A5D1B840-C0E1-449E-99E3-F18965345101}" destId="{95A0ADA3-E5DA-41C6-9F59-6A3329977169}" srcOrd="0" destOrd="0" presId="urn:microsoft.com/office/officeart/2005/8/layout/hierarchy1"/>
    <dgm:cxn modelId="{A2D085BA-BFAB-4B26-A165-3A987AF08CE9}" type="presOf" srcId="{57754AD2-E070-4D48-AF67-B05271810AD3}" destId="{48A0022F-7B69-4F91-B8CF-AB9C93D55BFE}" srcOrd="0" destOrd="0" presId="urn:microsoft.com/office/officeart/2005/8/layout/hierarchy1"/>
    <dgm:cxn modelId="{DEF5D60C-D082-4078-92FB-B33B486B040A}" type="presOf" srcId="{6126D11F-EFF4-431B-B99C-DA6578E562EC}" destId="{2C12E5E4-53DD-4103-8C36-D1E3F04827C9}" srcOrd="0" destOrd="0" presId="urn:microsoft.com/office/officeart/2005/8/layout/hierarchy1"/>
    <dgm:cxn modelId="{FEDA5D68-8C1F-4AE2-AB63-F3D7563B232E}" srcId="{57754AD2-E070-4D48-AF67-B05271810AD3}" destId="{6126D11F-EFF4-431B-B99C-DA6578E562EC}" srcOrd="2" destOrd="0" parTransId="{CA77AA9C-17EA-482F-A7BE-A8AE29F60107}" sibTransId="{559F704C-0893-43A5-B6C9-989A74D72B48}"/>
    <dgm:cxn modelId="{99AE5151-2834-4B7D-9B39-53BA73A25303}" type="presOf" srcId="{445276C0-6A84-45D4-BE25-1012F7B4AB10}" destId="{321D251E-07F9-4511-977C-BC0A28072DA2}" srcOrd="0" destOrd="0" presId="urn:microsoft.com/office/officeart/2005/8/layout/hierarchy1"/>
    <dgm:cxn modelId="{BD82C7E1-7721-4A48-B17D-B2C3F165BFCF}" srcId="{57754AD2-E070-4D48-AF67-B05271810AD3}" destId="{D78C8066-7B50-4D0A-8436-8FE526A23314}" srcOrd="0" destOrd="0" parTransId="{4CF87BD5-2168-4AEF-ACA5-391205177157}" sibTransId="{8616D0D5-2544-484B-889C-842D04854818}"/>
    <dgm:cxn modelId="{74E4B1D5-2EE7-48E0-A073-A7C0FFA46FC1}" srcId="{9BF1D2C9-D2C6-4B49-BD41-3126DEDD00AC}" destId="{57754AD2-E070-4D48-AF67-B05271810AD3}" srcOrd="0" destOrd="0" parTransId="{67539175-B04A-4437-B652-00F0B6FF3FAE}" sibTransId="{BE1CE885-D21A-4B51-9341-37C9AD7BD13E}"/>
    <dgm:cxn modelId="{40A3D902-9E4F-4B9D-B36A-0EF609C8671C}" type="presOf" srcId="{4CF87BD5-2168-4AEF-ACA5-391205177157}" destId="{0B1DC4BF-4E5C-4732-8271-54311F76D67D}" srcOrd="0" destOrd="0" presId="urn:microsoft.com/office/officeart/2005/8/layout/hierarchy1"/>
    <dgm:cxn modelId="{39DE668B-83A7-4C5C-848F-5B3F226812AC}" type="presOf" srcId="{34CFA628-C56D-4B48-ABD3-E30811884144}" destId="{E6FEE131-C853-45DF-ACAF-826697E49F78}" srcOrd="0" destOrd="0" presId="urn:microsoft.com/office/officeart/2005/8/layout/hierarchy1"/>
    <dgm:cxn modelId="{571B3901-6C08-4C0E-9612-3384CFBF8894}" type="presOf" srcId="{9BF1D2C9-D2C6-4B49-BD41-3126DEDD00AC}" destId="{EC595EC5-4D33-4B21-AF0B-F1E1531A3F41}" srcOrd="0" destOrd="0" presId="urn:microsoft.com/office/officeart/2005/8/layout/hierarchy1"/>
    <dgm:cxn modelId="{E64BD1EE-C6A4-447C-857C-91B8BA243AE3}" type="presOf" srcId="{D78C8066-7B50-4D0A-8436-8FE526A23314}" destId="{5F567753-6868-47CC-BA52-A37431386FA1}" srcOrd="0" destOrd="0" presId="urn:microsoft.com/office/officeart/2005/8/layout/hierarchy1"/>
    <dgm:cxn modelId="{C380F578-84BB-4F3B-A641-DBB5C9A13527}" type="presParOf" srcId="{EC595EC5-4D33-4B21-AF0B-F1E1531A3F41}" destId="{A3129779-5E43-4FFE-82B4-5ABCCA96889D}" srcOrd="0" destOrd="0" presId="urn:microsoft.com/office/officeart/2005/8/layout/hierarchy1"/>
    <dgm:cxn modelId="{8007D019-AA1B-424C-A285-1CE0395C84CF}" type="presParOf" srcId="{A3129779-5E43-4FFE-82B4-5ABCCA96889D}" destId="{6BF44CC2-AD9E-4E37-AB7C-B34B8E07CAFA}" srcOrd="0" destOrd="0" presId="urn:microsoft.com/office/officeart/2005/8/layout/hierarchy1"/>
    <dgm:cxn modelId="{94ACB7CF-A7B8-436C-8DEF-F668B880E2E6}" type="presParOf" srcId="{6BF44CC2-AD9E-4E37-AB7C-B34B8E07CAFA}" destId="{FED2B19B-5AFD-41B8-80F7-AA708F0EC838}" srcOrd="0" destOrd="0" presId="urn:microsoft.com/office/officeart/2005/8/layout/hierarchy1"/>
    <dgm:cxn modelId="{BBB4BFDA-8F2E-4172-AE77-161D23011C67}" type="presParOf" srcId="{6BF44CC2-AD9E-4E37-AB7C-B34B8E07CAFA}" destId="{48A0022F-7B69-4F91-B8CF-AB9C93D55BFE}" srcOrd="1" destOrd="0" presId="urn:microsoft.com/office/officeart/2005/8/layout/hierarchy1"/>
    <dgm:cxn modelId="{7E8281A8-3B52-4668-817F-07F5E93A65B7}" type="presParOf" srcId="{A3129779-5E43-4FFE-82B4-5ABCCA96889D}" destId="{9A3A6B06-B47A-48E8-A2DA-2B6320F1EAD1}" srcOrd="1" destOrd="0" presId="urn:microsoft.com/office/officeart/2005/8/layout/hierarchy1"/>
    <dgm:cxn modelId="{41905C2E-4B23-46F1-9D53-E9C0EDA7BDBD}" type="presParOf" srcId="{9A3A6B06-B47A-48E8-A2DA-2B6320F1EAD1}" destId="{0B1DC4BF-4E5C-4732-8271-54311F76D67D}" srcOrd="0" destOrd="0" presId="urn:microsoft.com/office/officeart/2005/8/layout/hierarchy1"/>
    <dgm:cxn modelId="{3A71DA85-C392-4F10-86E8-98C3743F3707}" type="presParOf" srcId="{9A3A6B06-B47A-48E8-A2DA-2B6320F1EAD1}" destId="{8EDA7FCA-F293-465B-9FA3-A5D92B4DEA3D}" srcOrd="1" destOrd="0" presId="urn:microsoft.com/office/officeart/2005/8/layout/hierarchy1"/>
    <dgm:cxn modelId="{E6A3A1A1-96FE-43E7-A061-0DE04EBAED0A}" type="presParOf" srcId="{8EDA7FCA-F293-465B-9FA3-A5D92B4DEA3D}" destId="{745691CD-6569-4423-9425-B188FE8DDED0}" srcOrd="0" destOrd="0" presId="urn:microsoft.com/office/officeart/2005/8/layout/hierarchy1"/>
    <dgm:cxn modelId="{90D188D8-8927-4AF2-95F3-80B850919B77}" type="presParOf" srcId="{745691CD-6569-4423-9425-B188FE8DDED0}" destId="{340C4C04-D9A2-41A7-859E-DFCCC268BCD8}" srcOrd="0" destOrd="0" presId="urn:microsoft.com/office/officeart/2005/8/layout/hierarchy1"/>
    <dgm:cxn modelId="{5D078953-2B01-4D1C-A688-300AC40CCE7E}" type="presParOf" srcId="{745691CD-6569-4423-9425-B188FE8DDED0}" destId="{5F567753-6868-47CC-BA52-A37431386FA1}" srcOrd="1" destOrd="0" presId="urn:microsoft.com/office/officeart/2005/8/layout/hierarchy1"/>
    <dgm:cxn modelId="{E8D6592D-CAC9-4F4C-90D0-8E9AED53E10D}" type="presParOf" srcId="{8EDA7FCA-F293-465B-9FA3-A5D92B4DEA3D}" destId="{2B3072CF-F44F-4314-8495-E8BD03E2C8FF}" srcOrd="1" destOrd="0" presId="urn:microsoft.com/office/officeart/2005/8/layout/hierarchy1"/>
    <dgm:cxn modelId="{CDDDCD6D-BC94-49F9-A7DD-DA3DCAB9CEBE}" type="presParOf" srcId="{9A3A6B06-B47A-48E8-A2DA-2B6320F1EAD1}" destId="{E6FEE131-C853-45DF-ACAF-826697E49F78}" srcOrd="2" destOrd="0" presId="urn:microsoft.com/office/officeart/2005/8/layout/hierarchy1"/>
    <dgm:cxn modelId="{063897F2-6824-496C-A68B-0CCCB5E4623A}" type="presParOf" srcId="{9A3A6B06-B47A-48E8-A2DA-2B6320F1EAD1}" destId="{44978165-FEA7-4F1C-80CC-80C00E361AE1}" srcOrd="3" destOrd="0" presId="urn:microsoft.com/office/officeart/2005/8/layout/hierarchy1"/>
    <dgm:cxn modelId="{67802D73-1095-439C-B089-A91DECA3CF5F}" type="presParOf" srcId="{44978165-FEA7-4F1C-80CC-80C00E361AE1}" destId="{308DA0EB-05AF-47B4-AC5C-36F329118C6C}" srcOrd="0" destOrd="0" presId="urn:microsoft.com/office/officeart/2005/8/layout/hierarchy1"/>
    <dgm:cxn modelId="{C3DABFE2-5EBD-44D4-8B87-94FE41CE18A4}" type="presParOf" srcId="{308DA0EB-05AF-47B4-AC5C-36F329118C6C}" destId="{0811798F-23FB-4C76-A5D9-E64CBA8E9314}" srcOrd="0" destOrd="0" presId="urn:microsoft.com/office/officeart/2005/8/layout/hierarchy1"/>
    <dgm:cxn modelId="{89AA9EDE-AE3C-458B-B432-6CD7B8C1ABED}" type="presParOf" srcId="{308DA0EB-05AF-47B4-AC5C-36F329118C6C}" destId="{95A0ADA3-E5DA-41C6-9F59-6A3329977169}" srcOrd="1" destOrd="0" presId="urn:microsoft.com/office/officeart/2005/8/layout/hierarchy1"/>
    <dgm:cxn modelId="{C3530F31-8968-4396-BCE0-8F92BBD3FD88}" type="presParOf" srcId="{44978165-FEA7-4F1C-80CC-80C00E361AE1}" destId="{BE8C7552-7AA6-41B3-98F1-530373F0F936}" srcOrd="1" destOrd="0" presId="urn:microsoft.com/office/officeart/2005/8/layout/hierarchy1"/>
    <dgm:cxn modelId="{04485EFC-8804-4416-A529-EBD707A3E212}" type="presParOf" srcId="{9A3A6B06-B47A-48E8-A2DA-2B6320F1EAD1}" destId="{5D3D1BD0-6029-4D60-A0DD-2C72A4179826}" srcOrd="4" destOrd="0" presId="urn:microsoft.com/office/officeart/2005/8/layout/hierarchy1"/>
    <dgm:cxn modelId="{F672ED7B-BDF9-46E2-807B-34242206E2C6}" type="presParOf" srcId="{9A3A6B06-B47A-48E8-A2DA-2B6320F1EAD1}" destId="{FAC8CDFE-16FF-4C77-9736-36561D8584A0}" srcOrd="5" destOrd="0" presId="urn:microsoft.com/office/officeart/2005/8/layout/hierarchy1"/>
    <dgm:cxn modelId="{F4D25D83-738D-4A3E-84A9-DA33416ED42F}" type="presParOf" srcId="{FAC8CDFE-16FF-4C77-9736-36561D8584A0}" destId="{1C9C6A73-CD34-44B4-BAF4-C85E34957D82}" srcOrd="0" destOrd="0" presId="urn:microsoft.com/office/officeart/2005/8/layout/hierarchy1"/>
    <dgm:cxn modelId="{00F28945-9E71-4105-85AF-2892BE3FB583}" type="presParOf" srcId="{1C9C6A73-CD34-44B4-BAF4-C85E34957D82}" destId="{3FA21998-C630-4B2A-943C-448B95B508B5}" srcOrd="0" destOrd="0" presId="urn:microsoft.com/office/officeart/2005/8/layout/hierarchy1"/>
    <dgm:cxn modelId="{B29E9A0F-F257-42A9-BE58-89BEC7CC54C8}" type="presParOf" srcId="{1C9C6A73-CD34-44B4-BAF4-C85E34957D82}" destId="{2C12E5E4-53DD-4103-8C36-D1E3F04827C9}" srcOrd="1" destOrd="0" presId="urn:microsoft.com/office/officeart/2005/8/layout/hierarchy1"/>
    <dgm:cxn modelId="{DD3ABE03-2E1D-48BC-8817-4C6821E09D7D}" type="presParOf" srcId="{FAC8CDFE-16FF-4C77-9736-36561D8584A0}" destId="{9E7BC5EE-C9DF-4FB6-B028-EC1EE75FEDD5}" srcOrd="1" destOrd="0" presId="urn:microsoft.com/office/officeart/2005/8/layout/hierarchy1"/>
    <dgm:cxn modelId="{0A4085C3-605F-49FF-9891-CAA220275D96}" type="presParOf" srcId="{9A3A6B06-B47A-48E8-A2DA-2B6320F1EAD1}" destId="{ABA101BD-A899-440F-8551-429B8ABAD942}" srcOrd="6" destOrd="0" presId="urn:microsoft.com/office/officeart/2005/8/layout/hierarchy1"/>
    <dgm:cxn modelId="{BF432324-83F0-4F5B-8ABB-40821E4D9D6B}" type="presParOf" srcId="{9A3A6B06-B47A-48E8-A2DA-2B6320F1EAD1}" destId="{CD719731-DA0A-43BB-8FBA-2E8B780C477E}" srcOrd="7" destOrd="0" presId="urn:microsoft.com/office/officeart/2005/8/layout/hierarchy1"/>
    <dgm:cxn modelId="{BDE4002C-CF5B-47CD-96EB-16675EE6407D}" type="presParOf" srcId="{CD719731-DA0A-43BB-8FBA-2E8B780C477E}" destId="{5C9666CF-1ACF-40CD-8592-88339762BC8A}" srcOrd="0" destOrd="0" presId="urn:microsoft.com/office/officeart/2005/8/layout/hierarchy1"/>
    <dgm:cxn modelId="{125A56B4-C130-485D-B39E-A455EAF21973}" type="presParOf" srcId="{5C9666CF-1ACF-40CD-8592-88339762BC8A}" destId="{94228440-0BA2-41D4-BBC8-59BE445822E1}" srcOrd="0" destOrd="0" presId="urn:microsoft.com/office/officeart/2005/8/layout/hierarchy1"/>
    <dgm:cxn modelId="{F6CB7F07-52EB-4298-953E-5DBBBCB66A00}" type="presParOf" srcId="{5C9666CF-1ACF-40CD-8592-88339762BC8A}" destId="{321D251E-07F9-4511-977C-BC0A28072DA2}" srcOrd="1" destOrd="0" presId="urn:microsoft.com/office/officeart/2005/8/layout/hierarchy1"/>
    <dgm:cxn modelId="{CD43FA98-BF93-4B39-8742-F9A18372A2F8}" type="presParOf" srcId="{CD719731-DA0A-43BB-8FBA-2E8B780C477E}" destId="{91838BF8-D4F3-4568-8E9C-3284CC72A26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25102288-A78F-4873-B7A3-B9E9EE3524E5}" type="datetimeFigureOut">
              <a:rPr lang="ru-RU"/>
              <a:pPr>
                <a:defRPr/>
              </a:pPr>
              <a:t>22.04.2020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8A1D4D23-60B4-4F8E-9B46-D5DCA0E657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9828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A249E4D-61E9-4B72-8B35-753BB7B91A63}" type="slidenum">
              <a:rPr lang="ru-RU">
                <a:latin typeface="Arial" pitchFamily="34" charset="0"/>
              </a:rPr>
              <a:pPr/>
              <a:t>9</a:t>
            </a:fld>
            <a:endParaRPr 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958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F41D88B-6AF6-4ADF-A5E9-FBE1960CE839}" type="slidenum">
              <a:rPr lang="ru-RU">
                <a:latin typeface="Arial" pitchFamily="34" charset="0"/>
              </a:rPr>
              <a:pPr/>
              <a:t>27</a:t>
            </a:fld>
            <a:endParaRPr 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907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56C764-0844-472F-93C8-A0C6B17F6D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DE320-5B6F-4C52-95C3-05BB66CEE2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F0C86-A45E-424B-AA01-D50157E629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AD4554-2B85-48CA-910C-5959B9A89E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3D8D90C-8972-4B86-8589-A35642D5D3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14999-987D-4E78-90CD-3B7722DF5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41FE3-6593-4DF2-BBA4-7BC7CDAF2E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FCE9B-733B-4DAA-BB4A-FA6A54C23C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81469F2-E206-45DA-9F0B-C26353F4D6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92F42-162F-429F-9A0E-3E73219537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472C617-18EC-45A7-9643-B5A2571080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122B4E6-6611-4B29-845C-163D254E41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8F9B647-1A78-4E32-BA5C-DE782A7AA2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4A71B-B657-4F05-88AD-2601BEEBC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50BF2-C444-4C02-BA2F-DFD3149171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34177-BDD4-4540-AF4C-9AC67EA827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D464D78-460C-43F8-B50F-E1594425F5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8621F0-D4BE-40F7-ACA3-12B218C8EF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D61A5-2FB3-4ACA-9A77-09AE28211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FDC43-26CE-4029-B95E-6052AA83FD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231C2CB-D267-4826-8607-BABD0F2CAD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8F9CF-8B80-48FF-A039-318C7207DA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74C338-3F2B-4408-B1CB-5B82603444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3A9E1EB-0F58-4CD0-AB0D-136D51F1BA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7FD50EE-AA61-4CA4-B649-C387B0D8B4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2CCF1-736F-4784-85DC-A9678D8104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D68DD-9B42-4C78-B73D-D47E1740F9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037EA-52B5-4458-8814-6A56DE5903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3D86F-9572-48E3-B89C-1211865776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EE23CF7-CF94-4FAA-9F05-794344993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98E7E-59EF-4F68-A51A-A31BC813D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2E0AAD5-2FAE-43E8-97FB-40FCA0C69B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9D9CD63-C694-4153-9910-BCC2A8040F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 smtClean="0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fld id="{A25A7D9F-78C4-4AB7-8918-E1E0DFAB40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11" r:id="rId4"/>
    <p:sldLayoutId id="2147483812" r:id="rId5"/>
    <p:sldLayoutId id="2147483829" r:id="rId6"/>
    <p:sldLayoutId id="2147483813" r:id="rId7"/>
    <p:sldLayoutId id="2147483830" r:id="rId8"/>
    <p:sldLayoutId id="2147483831" r:id="rId9"/>
    <p:sldLayoutId id="2147483814" r:id="rId10"/>
    <p:sldLayoutId id="214748381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2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 smtClean="0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fld id="{12BA0031-BE91-412D-B109-AFBB3534A4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16" r:id="rId4"/>
    <p:sldLayoutId id="2147483817" r:id="rId5"/>
    <p:sldLayoutId id="2147483835" r:id="rId6"/>
    <p:sldLayoutId id="2147483818" r:id="rId7"/>
    <p:sldLayoutId id="2147483836" r:id="rId8"/>
    <p:sldLayoutId id="2147483837" r:id="rId9"/>
    <p:sldLayoutId id="2147483819" r:id="rId10"/>
    <p:sldLayoutId id="214748382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6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 smtClean="0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fld id="{C5637069-1208-4547-8E23-1762F4708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21" r:id="rId4"/>
    <p:sldLayoutId id="2147483822" r:id="rId5"/>
    <p:sldLayoutId id="2147483841" r:id="rId6"/>
    <p:sldLayoutId id="2147483823" r:id="rId7"/>
    <p:sldLayoutId id="2147483842" r:id="rId8"/>
    <p:sldLayoutId id="2147483843" r:id="rId9"/>
    <p:sldLayoutId id="2147483824" r:id="rId10"/>
    <p:sldLayoutId id="214748382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7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0" cap="none" dirty="0" smtClean="0">
                <a:solidFill>
                  <a:srgbClr val="C00000"/>
                </a:solidFill>
                <a:latin typeface="Arial Black" pitchFamily="34" charset="0"/>
              </a:rPr>
              <a:t>Политическое лидерство и политическая элита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altLang="en-US" dirty="0">
                <a:solidFill>
                  <a:schemeClr val="tx1"/>
                </a:solidFill>
              </a:rPr>
              <a:t>Учитель</a:t>
            </a:r>
            <a:r>
              <a:rPr lang="en-US" altLang="en-US" dirty="0">
                <a:solidFill>
                  <a:schemeClr val="tx1"/>
                </a:solidFill>
              </a:rPr>
              <a:t>: </a:t>
            </a:r>
            <a:r>
              <a:rPr lang="ru-RU" altLang="en-US" dirty="0">
                <a:solidFill>
                  <a:schemeClr val="tx1"/>
                </a:solidFill>
              </a:rPr>
              <a:t>Султанова</a:t>
            </a:r>
            <a:r>
              <a:rPr lang="en-US" altLang="en-US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</a:rPr>
              <a:t>С</a:t>
            </a:r>
            <a:r>
              <a:rPr lang="en-US" altLang="en-US" dirty="0">
                <a:solidFill>
                  <a:schemeClr val="tx1"/>
                </a:solidFill>
              </a:rPr>
              <a:t>. </a:t>
            </a:r>
            <a:r>
              <a:rPr lang="ru-RU" altLang="en-US" dirty="0">
                <a:solidFill>
                  <a:schemeClr val="tx1"/>
                </a:solidFill>
              </a:rPr>
              <a:t>А</a:t>
            </a:r>
            <a:r>
              <a:rPr lang="en-US" altLang="en-US" dirty="0">
                <a:solidFill>
                  <a:schemeClr val="tx1"/>
                </a:solidFill>
              </a:rPr>
              <a:t>. </a:t>
            </a:r>
            <a:endParaRPr lang="zh-CN" altLang="en-US" dirty="0"/>
          </a:p>
          <a:p>
            <a:r>
              <a:rPr lang="ru-RU" altLang="en-US" dirty="0">
                <a:solidFill>
                  <a:schemeClr val="tx1"/>
                </a:solidFill>
              </a:rPr>
              <a:t>Урок</a:t>
            </a:r>
            <a:r>
              <a:rPr lang="en-US" altLang="en-US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</a:rPr>
              <a:t>обществознания</a:t>
            </a:r>
            <a:r>
              <a:rPr lang="en-US" altLang="en-US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</a:rPr>
              <a:t>в</a:t>
            </a:r>
            <a:r>
              <a:rPr lang="en-US" altLang="en-US" dirty="0">
                <a:solidFill>
                  <a:schemeClr val="tx1"/>
                </a:solidFill>
              </a:rPr>
              <a:t> </a:t>
            </a:r>
            <a:r>
              <a:rPr lang="ru-RU" altLang="en-US" dirty="0" smtClean="0">
                <a:solidFill>
                  <a:schemeClr val="tx1"/>
                </a:solidFill>
              </a:rPr>
              <a:t>11</a:t>
            </a:r>
            <a:r>
              <a:rPr lang="en-US" altLang="en-US" dirty="0" smtClean="0">
                <a:solidFill>
                  <a:schemeClr val="tx1"/>
                </a:solidFill>
              </a:rPr>
              <a:t> </a:t>
            </a:r>
            <a:r>
              <a:rPr lang="ru-RU" altLang="en-US" dirty="0" smtClean="0">
                <a:solidFill>
                  <a:schemeClr val="tx1"/>
                </a:solidFill>
              </a:rPr>
              <a:t>классе</a:t>
            </a:r>
            <a:r>
              <a:rPr lang="en-US" altLang="en-US" dirty="0" smtClean="0">
                <a:solidFill>
                  <a:schemeClr val="tx1"/>
                </a:solidFill>
              </a:rPr>
              <a:t> </a:t>
            </a:r>
            <a:endParaRPr lang="zh-CN" altLang="en-US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434387" cy="138271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Роль правящей элиты:</a:t>
            </a:r>
            <a:b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</a:br>
            <a:endParaRPr lang="ru-RU" sz="3600" b="1" dirty="0" smtClean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79388" y="1500188"/>
            <a:ext cx="8640762" cy="50244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 b="1" smtClean="0">
                <a:solidFill>
                  <a:srgbClr val="C00000"/>
                </a:solidFill>
                <a:latin typeface="Calibri" pitchFamily="34" charset="0"/>
              </a:rPr>
              <a:t>руководство и управление обществом (главная).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>
                <a:latin typeface="Calibri" pitchFamily="34" charset="0"/>
              </a:rPr>
              <a:t>    Социальное управление прежде всего осуществляется путем воздействия на условия жизни людей. Правящая элита осуществляет это воздействие через контроль над материальными и духовными ресурсами общества. </a:t>
            </a:r>
            <a:endParaRPr lang="ru-RU" sz="2800" b="1" smtClean="0">
              <a:latin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800" b="1" smtClean="0">
                <a:solidFill>
                  <a:srgbClr val="C00000"/>
                </a:solidFill>
                <a:latin typeface="Calibri" pitchFamily="34" charset="0"/>
              </a:rPr>
              <a:t>основной резерв руководящих кадров.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>
                <a:latin typeface="Calibri" pitchFamily="34" charset="0"/>
              </a:rPr>
              <a:t>    Центр подбора и расстановки руководителей на различные участки политического, экономического, административного, военного и духовно-культурного управления.</a:t>
            </a:r>
            <a:endParaRPr lang="ru-RU" sz="2800" b="1" smtClean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5686425" cy="17938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Функции правящей элиты:</a:t>
            </a:r>
            <a:b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</a:br>
            <a:endParaRPr lang="ru-RU" sz="3600" b="1" dirty="0" smtClean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23850" y="2000250"/>
            <a:ext cx="8569325" cy="41259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b="1" smtClean="0">
                <a:solidFill>
                  <a:srgbClr val="C00000"/>
                </a:solidFill>
                <a:latin typeface="Calibri" pitchFamily="34" charset="0"/>
              </a:rPr>
              <a:t>ориентационная: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>
                <a:latin typeface="Calibri" pitchFamily="34" charset="0"/>
              </a:rPr>
              <a:t>    выработка политического курса, отражающего тенденции прогресса и потребности групп населения.</a:t>
            </a:r>
          </a:p>
          <a:p>
            <a:pPr>
              <a:lnSpc>
                <a:spcPct val="90000"/>
              </a:lnSpc>
            </a:pPr>
            <a:r>
              <a:rPr lang="ru-RU" b="1" smtClean="0">
                <a:solidFill>
                  <a:srgbClr val="C00000"/>
                </a:solidFill>
                <a:latin typeface="Calibri" pitchFamily="34" charset="0"/>
              </a:rPr>
              <a:t>духовно-воспитательная –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>
                <a:latin typeface="Calibri" pitchFamily="34" charset="0"/>
              </a:rPr>
              <a:t>    выработка ценностных ориентации, целей и задач развития общества в форме ценностей и норм, идеалов, социально-политических доктрин, долговременных программ деятельности государства.</a:t>
            </a:r>
            <a:r>
              <a:rPr lang="ru-RU" b="1" smtClean="0">
                <a:latin typeface="Calibri" pitchFamily="34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ru-RU" b="1" smtClean="0">
                <a:solidFill>
                  <a:srgbClr val="C00000"/>
                </a:solidFill>
                <a:latin typeface="Calibri" pitchFamily="34" charset="0"/>
              </a:rPr>
              <a:t>мобилизующая –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>
                <a:latin typeface="Calibri" pitchFamily="34" charset="0"/>
              </a:rPr>
              <a:t>    сплачивает людей, аккумулирует их энергию, направляет ее на определенные формы действия. </a:t>
            </a:r>
            <a:endParaRPr lang="ru-RU" b="1" smtClean="0">
              <a:latin typeface="Calibri" pitchFamily="34" charset="0"/>
            </a:endParaRPr>
          </a:p>
          <a:p>
            <a:pPr>
              <a:lnSpc>
                <a:spcPct val="90000"/>
              </a:lnSpc>
            </a:pPr>
            <a:endParaRPr lang="ru-RU" smtClean="0"/>
          </a:p>
        </p:txBody>
      </p:sp>
      <p:pic>
        <p:nvPicPr>
          <p:cNvPr id="32772" name="Picture 7" descr="https://encrypted-tbn3.gstatic.com/images?q=tbn:ANd9GcQieDYdz-C4lziMINqEH3cnNqaQt6GL08gn-YllYw-rD6FmmoP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0" y="357188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7072313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Функции правящей элиты:</a:t>
            </a:r>
            <a:b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</a:br>
            <a:endParaRPr lang="ru-RU" sz="3600" b="1" dirty="0" smtClean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 b="1" smtClean="0">
                <a:solidFill>
                  <a:srgbClr val="C00000"/>
                </a:solidFill>
                <a:latin typeface="Calibri" pitchFamily="34" charset="0"/>
              </a:rPr>
              <a:t>коммуникативная </a:t>
            </a:r>
            <a:r>
              <a:rPr lang="ru-RU" sz="2800" smtClean="0">
                <a:solidFill>
                  <a:srgbClr val="C00000"/>
                </a:solidFill>
                <a:latin typeface="Calibri" pitchFamily="34" charset="0"/>
              </a:rPr>
              <a:t>—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smtClean="0">
                <a:latin typeface="Calibri" pitchFamily="34" charset="0"/>
              </a:rPr>
              <a:t>    отражение и выражение в политической практике и идеологии общественного мнения, интересов и потребностей (политических, экономических, культурных, региональных, профессиональных и т. д.) различных социальных групп и слоев населения. </a:t>
            </a:r>
            <a:endParaRPr lang="ru-RU" sz="2800" b="1" smtClean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800" b="1" smtClean="0">
                <a:solidFill>
                  <a:srgbClr val="C00000"/>
                </a:solidFill>
                <a:latin typeface="Calibri" pitchFamily="34" charset="0"/>
              </a:rPr>
              <a:t>интегративная </a:t>
            </a:r>
            <a:r>
              <a:rPr lang="ru-RU" sz="2800" smtClean="0">
                <a:solidFill>
                  <a:srgbClr val="C00000"/>
                </a:solidFill>
                <a:latin typeface="Calibri" pitchFamily="34" charset="0"/>
              </a:rPr>
              <a:t>–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smtClean="0">
                <a:latin typeface="Calibri" pitchFamily="34" charset="0"/>
              </a:rPr>
              <a:t>    создание устойчивого равновесия политических сил, формирование стабильного политического режима, прочной политической системы данного общества.</a:t>
            </a:r>
          </a:p>
          <a:p>
            <a:pPr>
              <a:lnSpc>
                <a:spcPct val="80000"/>
              </a:lnSpc>
            </a:pPr>
            <a:endParaRPr lang="ru-RU" sz="2800" smtClean="0">
              <a:latin typeface="Calibri" pitchFamily="34" charset="0"/>
            </a:endParaRPr>
          </a:p>
        </p:txBody>
      </p:sp>
      <p:pic>
        <p:nvPicPr>
          <p:cNvPr id="33796" name="Picture 5" descr="https://encrypted-tbn3.gstatic.com/images?q=tbn:ANd9GcQ6toVKzWGANDWftQBrA6Om5JgE5vNdk4ifAqbAiNvhN8pNtGaGV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5" y="23813"/>
            <a:ext cx="2214563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457200"/>
            <a:ext cx="8329612" cy="153193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Модели типов отношений</a:t>
            </a:r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  между политической элитой и остальным обществом</a:t>
            </a:r>
            <a:endParaRPr lang="ru-RU" sz="3500" b="1" dirty="0" smtClean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23850" y="2928938"/>
            <a:ext cx="8351838" cy="35956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b="1" smtClean="0">
                <a:solidFill>
                  <a:srgbClr val="C00000"/>
                </a:solidFill>
                <a:latin typeface="Calibri" pitchFamily="34" charset="0"/>
              </a:rPr>
              <a:t>1– олигархическая, элитаристская модель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>
                <a:latin typeface="Calibri" pitchFamily="34" charset="0"/>
              </a:rPr>
              <a:t>    утверждает существование особых, обособленных элит, имеющих абсолютное влияние на остальное общество. </a:t>
            </a:r>
            <a:endParaRPr lang="ru-RU" b="1" smtClean="0">
              <a:latin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ru-RU" b="1" smtClean="0">
                <a:solidFill>
                  <a:srgbClr val="C00000"/>
                </a:solidFill>
                <a:latin typeface="Calibri" pitchFamily="34" charset="0"/>
              </a:rPr>
              <a:t>2 – полиархическая, демократическая модель: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>
                <a:latin typeface="Calibri" pitchFamily="34" charset="0"/>
              </a:rPr>
              <a:t>    говорит о существовании множества элит, тесно взаимосвязанных и одновременно конкурирующих друг с другом.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457200"/>
            <a:ext cx="8401050" cy="161448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500" dirty="0" smtClean="0">
                <a:solidFill>
                  <a:srgbClr val="C00000"/>
                </a:solidFill>
                <a:latin typeface="Arial Black" pitchFamily="34" charset="0"/>
              </a:rPr>
              <a:t>Уровни политической элиты по объему властных функций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676400" y="2708275"/>
            <a:ext cx="7010400" cy="3387725"/>
          </a:xfrm>
        </p:spPr>
        <p:txBody>
          <a:bodyPr/>
          <a:lstStyle/>
          <a:p>
            <a:r>
              <a:rPr lang="ru-RU" sz="4000" smtClean="0"/>
              <a:t>высшая, </a:t>
            </a:r>
          </a:p>
          <a:p>
            <a:r>
              <a:rPr lang="ru-RU" sz="4000" smtClean="0"/>
              <a:t>средняя, </a:t>
            </a:r>
          </a:p>
          <a:p>
            <a:r>
              <a:rPr lang="ru-RU" sz="4000" smtClean="0"/>
              <a:t>низшая.</a:t>
            </a:r>
            <a:r>
              <a:rPr lang="ru-RU" smtClean="0"/>
              <a:t>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1011237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C00000"/>
                </a:solidFill>
                <a:latin typeface="Arial Black" pitchFamily="34" charset="0"/>
              </a:rPr>
              <a:t>Политический лидер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28750"/>
            <a:ext cx="8186738" cy="1214438"/>
          </a:xfrm>
        </p:spPr>
        <p:txBody>
          <a:bodyPr>
            <a:normAutofit fontScale="25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sz="4000" b="1" dirty="0" smtClean="0">
              <a:latin typeface="Times New Roman" pitchFamily="18" charset="0"/>
            </a:endParaRPr>
          </a:p>
          <a:p>
            <a:pPr marL="274320" indent="-274320" algn="ctr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1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Личность, оказывающая постоянное и решающее воздействие на организацию, государство, общество в целом. </a:t>
            </a:r>
          </a:p>
        </p:txBody>
      </p:sp>
      <p:pic>
        <p:nvPicPr>
          <p:cNvPr id="36868" name="Picture 2" descr="C:\Documents and Settings\Home\Рабочий стол\обществознание\открытый урок\фото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3128963"/>
            <a:ext cx="5572125" cy="372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72425" cy="796925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Ведущие признаки и существенные характеристики политического лидера.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625" y="1428750"/>
            <a:ext cx="8001000" cy="47085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  <a:defRPr/>
            </a:pPr>
            <a:r>
              <a:rPr lang="ru-RU" sz="2000" dirty="0">
                <a:cs typeface="Arial" pitchFamily="34" charset="0"/>
              </a:rPr>
              <a:t>Наличие собственной политической программы или новаторской стратегии и политики.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  <a:defRPr/>
            </a:pPr>
            <a:r>
              <a:rPr lang="ru-RU" sz="2000" dirty="0">
                <a:cs typeface="Arial" pitchFamily="34" charset="0"/>
              </a:rPr>
              <a:t>Способность выражать и отстаивать интересы той или иной социальной группы.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  <a:defRPr/>
            </a:pPr>
            <a:r>
              <a:rPr lang="ru-RU" sz="2000" dirty="0">
                <a:cs typeface="Arial" pitchFamily="34" charset="0"/>
              </a:rPr>
              <a:t>Определенные черты характера, проявляющиеся в деятельности по реализации программы и объединении своих сторонников (настойчивость, воля, мужество и др.)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  <a:defRPr/>
            </a:pPr>
            <a:r>
              <a:rPr lang="ru-RU" sz="2000" dirty="0">
                <a:cs typeface="Arial" pitchFamily="34" charset="0"/>
              </a:rPr>
              <a:t>Необходимый уровень политической культуры.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  <a:defRPr/>
            </a:pPr>
            <a:r>
              <a:rPr lang="ru-RU" sz="2000" dirty="0">
                <a:cs typeface="Arial" pitchFamily="34" charset="0"/>
              </a:rPr>
              <a:t>Имидж руководителя, отвечающий нормам морали, принятым в данном обществе, группе.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  <a:defRPr/>
            </a:pPr>
            <a:r>
              <a:rPr lang="ru-RU" sz="2000" dirty="0">
                <a:cs typeface="Arial" pitchFamily="34" charset="0"/>
              </a:rPr>
              <a:t>Популярность , ораторские способности.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  <a:defRPr/>
            </a:pPr>
            <a:r>
              <a:rPr lang="ru-RU" sz="2000" dirty="0">
                <a:cs typeface="Arial" pitchFamily="34" charset="0"/>
              </a:rPr>
              <a:t>Наличие «команды» помощников  и исполнителей.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  <a:defRPr/>
            </a:pPr>
            <a:r>
              <a:rPr lang="ru-RU" sz="2000" dirty="0">
                <a:cs typeface="Arial" pitchFamily="34" charset="0"/>
              </a:rPr>
              <a:t>Наличие поддержки со стороны народных масс, властных структур.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  <a:defRPr/>
            </a:pPr>
            <a:r>
              <a:rPr lang="ru-RU" sz="2000" dirty="0">
                <a:cs typeface="Arial" pitchFamily="34" charset="0"/>
              </a:rPr>
              <a:t>Умение быть подобным своим сторонникам или избирателям.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2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  <a:t>Политический лидер</a:t>
            </a:r>
          </a:p>
        </p:txBody>
      </p:sp>
      <p:pic>
        <p:nvPicPr>
          <p:cNvPr id="38915" name="Picture 2" descr="C:\Documents and Settings\Home\Мои документы\Downloads\477189dda3f5b820d2855cd969548b2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5" y="1571625"/>
            <a:ext cx="3286125" cy="361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14313" y="2071688"/>
            <a:ext cx="2786062" cy="40005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rgbClr val="0302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охватывающее все общество влияние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dirty="0">
              <a:solidFill>
                <a:srgbClr val="0302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rgbClr val="0302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авторитет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dirty="0">
              <a:solidFill>
                <a:srgbClr val="0302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rgbClr val="0302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личные качества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57938" y="2071688"/>
            <a:ext cx="2428875" cy="371475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400" dirty="0">
                <a:solidFill>
                  <a:srgbClr val="0302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должностной статус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endParaRPr lang="ru-RU" sz="2400" dirty="0">
              <a:solidFill>
                <a:srgbClr val="0302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400" dirty="0">
                <a:solidFill>
                  <a:srgbClr val="0302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обладание властью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86550" cy="79692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Ролевые функции лидера</a:t>
            </a:r>
          </a:p>
        </p:txBody>
      </p:sp>
      <p:pic>
        <p:nvPicPr>
          <p:cNvPr id="399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0" y="0"/>
            <a:ext cx="1428750" cy="1428750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428625" y="1500188"/>
            <a:ext cx="6786563" cy="1143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Анализ состояния общества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625" y="2928938"/>
            <a:ext cx="6858000" cy="121443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302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Формулировка целей, определение средств их достижения , соответствующих з</a:t>
            </a:r>
            <a:r>
              <a:rPr lang="ru-RU" sz="2400" dirty="0">
                <a:solidFill>
                  <a:srgbClr val="0302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апросам населения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625" y="4429125"/>
            <a:ext cx="6929438" cy="85725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302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Укрепление связи власти и народа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625" y="5572125"/>
            <a:ext cx="6929438" cy="9286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302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Забота о единстве общества, поддержание законности и порядка</a:t>
            </a:r>
          </a:p>
        </p:txBody>
      </p:sp>
      <p:pic>
        <p:nvPicPr>
          <p:cNvPr id="39944" name="Picture 3" descr="C:\Documents and Settings\Home\Мои документы\Downloads\jp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63" y="1643063"/>
            <a:ext cx="1441450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Picture 4" descr="C:\Documents and Settings\Home\Мои документы\Downloads\link-building-handshak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8063" y="3214688"/>
            <a:ext cx="142875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6" name="Picture 5" descr="C:\Documents and Settings\Home\Мои документы\Downloads\Bild 1.209235.png.24533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29500" y="4786313"/>
            <a:ext cx="142875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  <a:t>Социальное отношение лидерства включает в себя: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50825" y="1600200"/>
            <a:ext cx="8713788" cy="49244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b="1" smtClean="0">
                <a:solidFill>
                  <a:srgbClr val="C00000"/>
                </a:solidFill>
                <a:latin typeface="Calibri" pitchFamily="34" charset="0"/>
              </a:rPr>
              <a:t>1.</a:t>
            </a:r>
            <a:r>
              <a:rPr lang="ru-RU" sz="200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z="2800" b="1" smtClean="0">
                <a:solidFill>
                  <a:srgbClr val="C00000"/>
                </a:solidFill>
                <a:latin typeface="Calibri" pitchFamily="34" charset="0"/>
              </a:rPr>
              <a:t>Властвование </a:t>
            </a:r>
            <a:r>
              <a:rPr lang="ru-RU" smtClean="0">
                <a:latin typeface="Calibri" pitchFamily="34" charset="0"/>
              </a:rPr>
              <a:t>— субъекта-лидера над объектом. Лидер наделяется властными полномочиями, т.е. правом направлять усилия, волю, интересы лиц, а также оперировать материальными и духовными ресурсами.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b="1" smtClean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000" b="1" smtClean="0">
                <a:solidFill>
                  <a:srgbClr val="C00000"/>
                </a:solidFill>
                <a:latin typeface="Calibri" pitchFamily="34" charset="0"/>
              </a:rPr>
              <a:t>2.</a:t>
            </a:r>
            <a:r>
              <a:rPr lang="ru-RU" sz="2000" smtClean="0">
                <a:solidFill>
                  <a:srgbClr val="C00000"/>
                </a:solidFill>
                <a:latin typeface="Calibri" pitchFamily="34" charset="0"/>
              </a:rPr>
              <a:t>  </a:t>
            </a:r>
            <a:r>
              <a:rPr lang="ru-RU" sz="2800" b="1" smtClean="0">
                <a:solidFill>
                  <a:srgbClr val="C00000"/>
                </a:solidFill>
                <a:latin typeface="Calibri" pitchFamily="34" charset="0"/>
              </a:rPr>
              <a:t>Руководство</a:t>
            </a:r>
            <a:r>
              <a:rPr lang="ru-RU" sz="2000" b="1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mtClean="0">
                <a:latin typeface="Calibri" pitchFamily="34" charset="0"/>
              </a:rPr>
              <a:t>— лидер-субъект призван организовывать и направлять политические процессы, коллективные действия в русло достижения общих целей, т.е. руководить объединенной деятельностью лиц.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b="1" smtClean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000" b="1" smtClean="0">
                <a:solidFill>
                  <a:srgbClr val="C00000"/>
                </a:solidFill>
                <a:latin typeface="Calibri" pitchFamily="34" charset="0"/>
              </a:rPr>
              <a:t>3.</a:t>
            </a:r>
            <a:r>
              <a:rPr lang="ru-RU" sz="200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b="1" smtClean="0">
                <a:solidFill>
                  <a:srgbClr val="C00000"/>
                </a:solidFill>
                <a:latin typeface="Calibri" pitchFamily="34" charset="0"/>
              </a:rPr>
              <a:t>Инициативность</a:t>
            </a:r>
            <a:r>
              <a:rPr lang="ru-RU" sz="2000" b="1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mtClean="0">
                <a:latin typeface="Calibri" pitchFamily="34" charset="0"/>
              </a:rPr>
              <a:t>— лидер-субъект представляет активное начало в политике. Его усилия должны быть направлены на поиск путей и мобилизацию ресурсов во имя осуществления коллективных целей.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04813"/>
            <a:ext cx="8362950" cy="115252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Arial Black" pitchFamily="34" charset="0"/>
              </a:rPr>
              <a:t>Вопросы:</a:t>
            </a:r>
            <a:br>
              <a:rPr lang="ru-RU" sz="4000" b="1" dirty="0" smtClean="0">
                <a:solidFill>
                  <a:srgbClr val="C00000"/>
                </a:solidFill>
                <a:latin typeface="Arial Black" pitchFamily="34" charset="0"/>
              </a:rPr>
            </a:br>
            <a:endParaRPr lang="ru-RU" sz="4000" b="1" dirty="0" smtClean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700213"/>
            <a:ext cx="8229600" cy="4824412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1. Понятие политической элиты и ее структура.</a:t>
            </a:r>
            <a:endParaRPr lang="ru-RU" sz="36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2.  Теории элит.</a:t>
            </a:r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3. Система отбора в элиту.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 </a:t>
            </a:r>
            <a:endParaRPr lang="ru-RU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4. Политическая элита в России.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5. Политическое лидерство.</a:t>
            </a:r>
            <a:endParaRPr lang="ru-RU" sz="36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725487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Политическое лидерство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186738" cy="2686050"/>
          </a:xfrm>
        </p:spPr>
        <p:txBody>
          <a:bodyPr>
            <a:normAutofit/>
          </a:bodyPr>
          <a:lstStyle/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Э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то сложное общественное явление, представляющее собой взаимодействие таких важных сторон политической жизни, как специфический тип субъекта деятельности, общественное отношение, социальный статус и социальный институт. Интегрирующим началом всех этих аспектов политического лидерства являются политические общественные отношения.</a:t>
            </a:r>
          </a:p>
        </p:txBody>
      </p:sp>
      <p:pic>
        <p:nvPicPr>
          <p:cNvPr id="41988" name="Picture 5" descr="http://ic.pics.livejournal.com/aligimov/32276366/3802/3802_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4143375"/>
            <a:ext cx="28575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Arial Black" pitchFamily="34" charset="0"/>
              </a:rPr>
              <a:t>Типология</a:t>
            </a:r>
            <a: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  <a:t> политического лидерства 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2043113"/>
          </a:xfrm>
        </p:spPr>
        <p:txBody>
          <a:bodyPr>
            <a:normAutofit lnSpcReduction="10000"/>
          </a:bodyPr>
          <a:lstStyle/>
          <a:p>
            <a:pPr marL="274320" indent="-27432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b="1" dirty="0" smtClean="0"/>
          </a:p>
          <a:p>
            <a:pPr marL="27432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000" b="1" dirty="0" smtClean="0">
                <a:solidFill>
                  <a:srgbClr val="C00000"/>
                </a:solidFill>
                <a:latin typeface="Calibri" pitchFamily="34" charset="0"/>
              </a:rPr>
              <a:t>По характеру деятельности: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ситуационный лидер 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универсальный лидер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63" y="3857625"/>
            <a:ext cx="8072437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ru-RU" sz="2800" b="1" dirty="0">
                <a:solidFill>
                  <a:srgbClr val="C00000"/>
                </a:solidFill>
                <a:latin typeface="Calibri" pitchFamily="34" charset="0"/>
              </a:rPr>
              <a:t>По характеру и масштабу деятельности:</a:t>
            </a:r>
          </a:p>
          <a:p>
            <a:pPr>
              <a:buClr>
                <a:schemeClr val="accent1"/>
              </a:buClr>
              <a:buFont typeface="Courier New" pitchFamily="49" charset="0"/>
              <a:buChar char="o"/>
              <a:defRPr/>
            </a:pPr>
            <a:r>
              <a:rPr lang="ru-RU" sz="2800" b="1" dirty="0">
                <a:latin typeface="Arial" charset="0"/>
              </a:rPr>
              <a:t>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лидер малой группы, </a:t>
            </a:r>
          </a:p>
          <a:p>
            <a:pPr>
              <a:buClr>
                <a:schemeClr val="accent1"/>
              </a:buClr>
              <a:buFont typeface="Courier New" pitchFamily="49" charset="0"/>
              <a:buChar char="o"/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лидер организации, </a:t>
            </a:r>
          </a:p>
          <a:p>
            <a:pPr>
              <a:buClr>
                <a:schemeClr val="accent1"/>
              </a:buClr>
              <a:buFont typeface="Courier New" pitchFamily="49" charset="0"/>
              <a:buChar char="o"/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лидер государства, общества в целом.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Типология</a:t>
            </a:r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 политического лидерства по стилю управления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79388" y="1196975"/>
            <a:ext cx="6464300" cy="5446713"/>
          </a:xfrm>
        </p:spPr>
        <p:txBody>
          <a:bodyPr>
            <a:normAutofit fontScale="92500" lnSpcReduction="20000"/>
          </a:bodyPr>
          <a:lstStyle/>
          <a:p>
            <a:pPr marL="274320" indent="-274320" algn="ctr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i="1" dirty="0" smtClean="0"/>
              <a:t> </a:t>
            </a:r>
            <a:endParaRPr lang="ru-RU" dirty="0" smtClean="0"/>
          </a:p>
          <a:p>
            <a:pPr marL="274320" indent="-274320" algn="ctr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b="1" dirty="0" smtClean="0"/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dirty="0" smtClean="0">
                <a:solidFill>
                  <a:srgbClr val="C00000"/>
                </a:solidFill>
                <a:latin typeface="Calibri" pitchFamily="34" charset="0"/>
              </a:rPr>
              <a:t>Авторитарный </a:t>
            </a:r>
            <a:r>
              <a:rPr lang="ru-RU" sz="2600" dirty="0" smtClean="0">
                <a:latin typeface="Calibri" pitchFamily="34" charset="0"/>
              </a:rPr>
              <a:t>— это лидер, требующий монопольной власти. Его идеал — полное единоначалие. Авторитарный лидер пытается повысить активность подчиненных административными методами. Его главное орудие — «железная требовательность», угроза наказания.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b="1" dirty="0" smtClean="0">
              <a:latin typeface="Calibri" pitchFamily="34" charset="0"/>
            </a:endParaRP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dirty="0" smtClean="0">
                <a:solidFill>
                  <a:srgbClr val="C00000"/>
                </a:solidFill>
                <a:latin typeface="Calibri" pitchFamily="34" charset="0"/>
              </a:rPr>
              <a:t>Демократические </a:t>
            </a:r>
            <a:r>
              <a:rPr lang="ru-RU" sz="2600" dirty="0" smtClean="0">
                <a:latin typeface="Calibri" pitchFamily="34" charset="0"/>
              </a:rPr>
              <a:t>же лидеры инициируют максимальное участие каждого в деятельность групп, не концентрируют ответственность в своих руках, а стараются распределить ее среди членов группы. 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Font typeface="Wingdings"/>
              <a:buNone/>
              <a:defRPr/>
            </a:pPr>
            <a:r>
              <a:rPr lang="ru-RU" sz="2600" dirty="0" smtClean="0">
                <a:latin typeface="Calibri" pitchFamily="34" charset="0"/>
              </a:rPr>
              <a:t>    Такие лидеры открыты для критики, доброжелательны к людям, создают атмосферу сотрудничества.</a:t>
            </a:r>
          </a:p>
        </p:txBody>
      </p:sp>
      <p:pic>
        <p:nvPicPr>
          <p:cNvPr id="44036" name="Picture 2" descr="C:\Documents and Settings\Home\Рабочий стол\методразработка\фото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3" y="4857750"/>
            <a:ext cx="257651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2" descr="C:\Documents and Settings\Home\Рабочий стол\методразработка\фото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1571625"/>
            <a:ext cx="2286000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52717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Типология</a:t>
            </a:r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 политического лидерства</a:t>
            </a:r>
            <a:b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(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содержанию деятельности)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3200" dirty="0" smtClean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07950" y="1785938"/>
            <a:ext cx="5749925" cy="49561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b="1" smtClean="0">
                <a:solidFill>
                  <a:srgbClr val="C00000"/>
                </a:solidFill>
                <a:latin typeface="Calibri" pitchFamily="34" charset="0"/>
              </a:rPr>
              <a:t>Лидер-«знаменосец» </a:t>
            </a:r>
            <a:r>
              <a:rPr lang="ru-RU" smtClean="0">
                <a:latin typeface="Calibri" pitchFamily="34" charset="0"/>
              </a:rPr>
              <a:t>— крупный стратег. Человек с сильной волей и собственным видением действительности. Он сам формирует политическую программу и реализует свои идеалы и цели. Его приверженцы не оказывают на него практически никакого влияния.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b="1" smtClean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ru-RU" b="1" smtClean="0">
                <a:solidFill>
                  <a:srgbClr val="C00000"/>
                </a:solidFill>
                <a:latin typeface="Calibri" pitchFamily="34" charset="0"/>
              </a:rPr>
              <a:t>Лидер-«служитель» </a:t>
            </a:r>
            <a:r>
              <a:rPr lang="ru-RU" smtClean="0">
                <a:latin typeface="Calibri" pitchFamily="34" charset="0"/>
              </a:rPr>
              <a:t>ориентируется на своих приверженцев и стремится выступать в роли выразителя их интересов. Задачи формируют его приверженцы (избиратели). Эти задачи становятся для лидера-«служителя» центральными.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100" b="1" smtClean="0">
              <a:latin typeface="Times New Roman" pitchFamily="18" charset="0"/>
            </a:endParaRPr>
          </a:p>
        </p:txBody>
      </p:sp>
      <p:pic>
        <p:nvPicPr>
          <p:cNvPr id="45060" name="Picture 5" descr="http://ppt4web.ru/images/937/29096/310/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25" y="1714500"/>
            <a:ext cx="3214688" cy="24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7" descr="http://ppt4web.ru/images/937/29096/310/img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4357688"/>
            <a:ext cx="314960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38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Типология</a:t>
            </a:r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 политического лидерства </a:t>
            </a:r>
            <a:b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(</a:t>
            </a: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содержанию деятельности)</a:t>
            </a:r>
            <a:endParaRPr lang="ru-RU" dirty="0"/>
          </a:p>
        </p:txBody>
      </p:sp>
      <p:sp>
        <p:nvSpPr>
          <p:cNvPr id="46083" name="Прямоугольник 3"/>
          <p:cNvSpPr>
            <a:spLocks noChangeArrowheads="1"/>
          </p:cNvSpPr>
          <p:nvPr/>
        </p:nvSpPr>
        <p:spPr bwMode="auto">
          <a:xfrm>
            <a:off x="500063" y="2163763"/>
            <a:ext cx="471487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C00000"/>
                </a:solidFill>
                <a:latin typeface="Calibri" pitchFamily="34" charset="0"/>
              </a:rPr>
              <a:t>Лидер-«торговец»</a:t>
            </a:r>
            <a:r>
              <a:rPr lang="ru-RU" sz="240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z="2400">
                <a:latin typeface="Calibri" pitchFamily="34" charset="0"/>
              </a:rPr>
              <a:t>как бы продает избирателям свои идеи — программы, планы в обмен на их поддержку.  </a:t>
            </a:r>
          </a:p>
          <a:p>
            <a:pPr>
              <a:lnSpc>
                <a:spcPct val="80000"/>
              </a:lnSpc>
            </a:pPr>
            <a:endParaRPr lang="ru-RU" sz="2400">
              <a:latin typeface="Calibri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400" b="1">
              <a:solidFill>
                <a:srgbClr val="C00000"/>
              </a:solidFill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C00000"/>
                </a:solidFill>
                <a:latin typeface="Calibri" pitchFamily="34" charset="0"/>
              </a:rPr>
              <a:t>Лидер-«пожарный»</a:t>
            </a:r>
            <a:r>
              <a:rPr lang="ru-RU" sz="240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z="2400">
                <a:latin typeface="Calibri" pitchFamily="34" charset="0"/>
              </a:rPr>
              <a:t>действует в кризисных ситуациях, занимается тушением пожаров. Этот тип лидера активно откликается на требования жизни, политические ситуации. Действия таких лидеров определяются прежде всего насущными проблемами.</a:t>
            </a:r>
          </a:p>
        </p:txBody>
      </p:sp>
      <p:pic>
        <p:nvPicPr>
          <p:cNvPr id="46084" name="Picture 2" descr="http://ppt4web.ru/images/937/29096/310/img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38" y="4000500"/>
            <a:ext cx="3500437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4" descr="http://ppt4web.ru/images/937/29096/310/img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1500188"/>
            <a:ext cx="3214687" cy="240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8267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Типология</a:t>
            </a:r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 политического лидерст</a:t>
            </a:r>
            <a:r>
              <a:rPr lang="ru-RU" sz="3200" dirty="0" smtClean="0">
                <a:solidFill>
                  <a:srgbClr val="C00000"/>
                </a:solidFill>
              </a:rPr>
              <a:t>ва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 (</a:t>
            </a:r>
            <a:r>
              <a:rPr lang="ru-RU" sz="3200" b="1" dirty="0" smtClean="0">
                <a:solidFill>
                  <a:srgbClr val="C00000"/>
                </a:solidFill>
                <a:latin typeface="Calibri" pitchFamily="34" charset="0"/>
              </a:rPr>
              <a:t>по модели поведения (Г. </a:t>
            </a:r>
            <a:r>
              <a:rPr lang="ru-RU" sz="3200" b="1" dirty="0" err="1" smtClean="0">
                <a:solidFill>
                  <a:srgbClr val="C00000"/>
                </a:solidFill>
                <a:latin typeface="Calibri" pitchFamily="34" charset="0"/>
              </a:rPr>
              <a:t>Лассауэл</a:t>
            </a:r>
            <a:r>
              <a:rPr lang="ru-RU" sz="3200" dirty="0" smtClean="0">
                <a:solidFill>
                  <a:srgbClr val="C00000"/>
                </a:solidFill>
                <a:latin typeface="Calibri" pitchFamily="34" charset="0"/>
              </a:rPr>
              <a:t> )_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714500"/>
            <a:ext cx="6329363" cy="43815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  <a:p>
            <a:pPr>
              <a:lnSpc>
                <a:spcPct val="90000"/>
              </a:lnSpc>
            </a:pPr>
            <a:r>
              <a:rPr lang="ru-RU" b="1" smtClean="0">
                <a:solidFill>
                  <a:srgbClr val="C00000"/>
                </a:solidFill>
                <a:latin typeface="Calibri" pitchFamily="34" charset="0"/>
              </a:rPr>
              <a:t>Лидеры-агитаторы</a:t>
            </a:r>
            <a:r>
              <a:rPr lang="ru-RU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mtClean="0">
                <a:latin typeface="Calibri" pitchFamily="34" charset="0"/>
              </a:rPr>
              <a:t>предпочитают воздействовать на ведомых силой слова, ораторским искусством, личным примером.</a:t>
            </a:r>
          </a:p>
          <a:p>
            <a:pPr>
              <a:lnSpc>
                <a:spcPct val="90000"/>
              </a:lnSpc>
            </a:pPr>
            <a:r>
              <a:rPr lang="ru-RU" b="1" smtClean="0">
                <a:solidFill>
                  <a:srgbClr val="C00000"/>
                </a:solidFill>
                <a:latin typeface="Calibri" pitchFamily="34" charset="0"/>
              </a:rPr>
              <a:t>Лидеры-организаторы</a:t>
            </a:r>
            <a:r>
              <a:rPr lang="ru-RU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mtClean="0">
                <a:latin typeface="Calibri" pitchFamily="34" charset="0"/>
              </a:rPr>
              <a:t>отдают предпочтение работе с кадрами. Их в большей степени привлекает возможность использовать силы организации для установления и распространения своего влияния.</a:t>
            </a:r>
          </a:p>
          <a:p>
            <a:pPr>
              <a:lnSpc>
                <a:spcPct val="90000"/>
              </a:lnSpc>
            </a:pPr>
            <a:r>
              <a:rPr lang="ru-RU" b="1" smtClean="0">
                <a:solidFill>
                  <a:srgbClr val="C00000"/>
                </a:solidFill>
                <a:latin typeface="Calibri" pitchFamily="34" charset="0"/>
              </a:rPr>
              <a:t>Лидеры-теоретики</a:t>
            </a:r>
            <a:r>
              <a:rPr lang="ru-RU" smtClean="0">
                <a:latin typeface="Calibri" pitchFamily="34" charset="0"/>
              </a:rPr>
              <a:t> воздействуют на своих ведомых силой интеллекта.</a:t>
            </a:r>
          </a:p>
        </p:txBody>
      </p:sp>
      <p:pic>
        <p:nvPicPr>
          <p:cNvPr id="47108" name="Picture 7" descr="http://ukr-online.com/uploads/posts/2013-10/1382470288_igor-markov-metit-v-prezident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13" y="1500188"/>
            <a:ext cx="205422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9" descr="https://encrypted-tbn0.gstatic.com/images?q=tbn:ANd9GcTc2BkpWSif9f6ocvMNZL1Dx5Gd1XuryjovUE6T7LUUof4BFizY_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75" y="3286125"/>
            <a:ext cx="22669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11" descr="https://encrypted-tbn1.gstatic.com/images?q=tbn:ANd9GcSTLwovWfihTOuCL7642g-5Fppq860VlqRxRDyhaTT5E_PYi4304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25" y="4857750"/>
            <a:ext cx="20955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69987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Типология</a:t>
            </a:r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 политического лидерства</a:t>
            </a:r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b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alibri" pitchFamily="34" charset="0"/>
              </a:rPr>
              <a:t>по истокам авторитета (Вебер)</a:t>
            </a:r>
            <a:r>
              <a:rPr lang="ru-RU" sz="32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79388" y="1071563"/>
            <a:ext cx="8785225" cy="5597525"/>
          </a:xfrm>
        </p:spPr>
        <p:txBody>
          <a:bodyPr>
            <a:normAutofit lnSpcReduction="10000"/>
          </a:bodyPr>
          <a:lstStyle/>
          <a:p>
            <a:pPr marL="274320" indent="-274320" algn="ctr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000" b="1" i="1" dirty="0" smtClean="0"/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Calibri" pitchFamily="34" charset="0"/>
              </a:rPr>
              <a:t>1. </a:t>
            </a:r>
            <a:r>
              <a:rPr lang="ru-RU" b="1" dirty="0" smtClean="0">
                <a:solidFill>
                  <a:srgbClr val="C00000"/>
                </a:solidFill>
                <a:latin typeface="Calibri" pitchFamily="34" charset="0"/>
              </a:rPr>
              <a:t>Традиционное лидерство</a:t>
            </a:r>
            <a:r>
              <a:rPr lang="ru-RU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— право на лидерство основано на существующих в обществе традициях. Например, старший сын монарха после его смерти признается монархом. Такой тип лидерства в большей мере присущ  </a:t>
            </a:r>
            <a:r>
              <a:rPr lang="ru-RU" dirty="0" err="1" smtClean="0">
                <a:latin typeface="Calibri" pitchFamily="34" charset="0"/>
              </a:rPr>
              <a:t>доиндустриальному</a:t>
            </a:r>
            <a:r>
              <a:rPr lang="ru-RU" dirty="0" smtClean="0">
                <a:latin typeface="Calibri" pitchFamily="34" charset="0"/>
              </a:rPr>
              <a:t> обществу.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ru-RU" dirty="0" smtClean="0">
              <a:latin typeface="Calibri" pitchFamily="34" charset="0"/>
            </a:endParaRP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>
                <a:solidFill>
                  <a:srgbClr val="C00000"/>
                </a:solidFill>
                <a:latin typeface="Calibri" pitchFamily="34" charset="0"/>
              </a:rPr>
              <a:t>2. </a:t>
            </a:r>
            <a:r>
              <a:rPr lang="ru-RU" b="1" dirty="0" smtClean="0">
                <a:solidFill>
                  <a:srgbClr val="C00000"/>
                </a:solidFill>
                <a:latin typeface="Calibri" pitchFamily="34" charset="0"/>
              </a:rPr>
              <a:t>Рационально-легальное</a:t>
            </a:r>
            <a:r>
              <a:rPr lang="ru-RU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лидерство — право на лидерство возникает в следствие установленных в данном сообществе формальных узаконенных процедур. Лидер-чиновник получает авторитет не в силу традиции или каких-то особых качеств, а как агент определенной государственной функции. Бюрократическое лидерство присуще индустриальному обществу.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ru-RU" dirty="0" smtClean="0">
              <a:latin typeface="Calibri" pitchFamily="34" charset="0"/>
            </a:endParaRP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>
                <a:solidFill>
                  <a:srgbClr val="C00000"/>
                </a:solidFill>
                <a:latin typeface="Calibri" pitchFamily="34" charset="0"/>
              </a:rPr>
              <a:t>3. </a:t>
            </a:r>
            <a:r>
              <a:rPr lang="ru-RU" b="1" dirty="0" smtClean="0">
                <a:solidFill>
                  <a:srgbClr val="C00000"/>
                </a:solidFill>
                <a:latin typeface="Calibri" pitchFamily="34" charset="0"/>
              </a:rPr>
              <a:t>Харизматическое лидерство</a:t>
            </a:r>
            <a:r>
              <a:rPr lang="ru-RU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— основано на вере в сверхъестественные способности лидера, на культе его личности. Оно имеет эмоциональную основу.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79851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Типы лидерства (</a:t>
            </a:r>
            <a:r>
              <a:rPr lang="ru-RU" sz="3600" b="1" i="1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по В. Парето)</a:t>
            </a:r>
            <a:endParaRPr lang="ru-RU" sz="3600" i="1" dirty="0" smtClean="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49155" name="Picture 4" descr="C:\Documents and Settings\Home\Мои документы\Downloads\1297186348_lisa_05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900613" y="1571625"/>
            <a:ext cx="3008312" cy="3786188"/>
          </a:xfrm>
        </p:spPr>
      </p:pic>
      <p:sp>
        <p:nvSpPr>
          <p:cNvPr id="25605" name="TextBox 10"/>
          <p:cNvSpPr txBox="1">
            <a:spLocks noChangeArrowheads="1"/>
          </p:cNvSpPr>
          <p:nvPr/>
        </p:nvSpPr>
        <p:spPr bwMode="auto">
          <a:xfrm>
            <a:off x="571500" y="5357813"/>
            <a:ext cx="39290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«Львы» </a:t>
            </a:r>
            <a:r>
              <a:rPr lang="ru-RU" sz="2400" dirty="0">
                <a:solidFill>
                  <a:srgbClr val="513E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– консерваторы, используют грубые силовые методы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57750" y="5357813"/>
            <a:ext cx="385762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«Лисы»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– мастера обмана, политических комбинаций, реформаторы</a:t>
            </a:r>
          </a:p>
        </p:txBody>
      </p:sp>
      <p:pic>
        <p:nvPicPr>
          <p:cNvPr id="49158" name="Picture 4" descr="https://encrypted-tbn3.gstatic.com/images?q=tbn:ANd9GcSJBiEtcaYFv5kJXS4YkzEAFf2A4AsywUB9tflEb4_XADHap3T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2000250"/>
            <a:ext cx="43815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Picture 6" descr="http://beta.inosmi.ru/images/15616/88/15616889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313" y="2000250"/>
            <a:ext cx="22796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10" descr="http://www.globa.ru/html_new/upload/publications/Razmov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29300" y="3857625"/>
            <a:ext cx="200025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C00000"/>
                </a:solidFill>
                <a:latin typeface="Arial Black" pitchFamily="34" charset="0"/>
              </a:rPr>
              <a:t>Политическая элита </a:t>
            </a:r>
            <a:r>
              <a:rPr lang="ru-RU" sz="4800" b="1" dirty="0" smtClean="0">
                <a:solidFill>
                  <a:srgbClr val="C0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привилегированная группа, которая занимает руководящие позиции во властных структурах и непосредственно участвует в принятии важнейших решений, связанных с использованием власти.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274638"/>
            <a:ext cx="8572500" cy="5826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 «Политическая элита» (</a:t>
            </a:r>
            <a:r>
              <a:rPr lang="ru-RU" sz="2800" b="1" u="sng" dirty="0" smtClean="0">
                <a:solidFill>
                  <a:srgbClr val="C00000"/>
                </a:solidFill>
                <a:latin typeface="Calibri" pitchFamily="34" charset="0"/>
              </a:rPr>
              <a:t>в </a:t>
            </a:r>
            <a:r>
              <a:rPr lang="ru-RU" sz="2800" b="1" i="1" u="sng" dirty="0" smtClean="0">
                <a:solidFill>
                  <a:srgbClr val="C00000"/>
                </a:solidFill>
                <a:latin typeface="Calibri" pitchFamily="34" charset="0"/>
              </a:rPr>
              <a:t>широком смысле)</a:t>
            </a:r>
            <a:endParaRPr lang="ru-RU" sz="2800" b="1" dirty="0" smtClean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79388" y="1285875"/>
            <a:ext cx="8496300" cy="2571750"/>
          </a:xfrm>
        </p:spPr>
        <p:txBody>
          <a:bodyPr>
            <a:normAutofit fontScale="92500"/>
          </a:bodyPr>
          <a:lstStyle/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Правящая элита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— это организованное меньшинство общества, внутренне дифференцированная, но высоко сплоченная социальная группа, обладающая качествами лидерства и подготовленная к выполнению управленческих функций, занимающая руководящие позиции в общественных институтах и непосредственно опосредованно влияющая на принятие властных решений в обществе. </a:t>
            </a:r>
          </a:p>
        </p:txBody>
      </p:sp>
      <p:pic>
        <p:nvPicPr>
          <p:cNvPr id="25604" name="Picture 4" descr="C:\Documents and Settings\Home\Мои документы\Downloads\73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4000500"/>
            <a:ext cx="54165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«Политическая элита»</a:t>
            </a:r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b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(</a:t>
            </a:r>
            <a:r>
              <a:rPr lang="ru-RU" sz="3600" i="1" u="sng" dirty="0" smtClean="0">
                <a:solidFill>
                  <a:srgbClr val="C00000"/>
                </a:solidFill>
                <a:latin typeface="Arial Black" pitchFamily="34" charset="0"/>
              </a:rPr>
              <a:t>в узком смысле )</a:t>
            </a:r>
            <a:endParaRPr lang="ru-RU" i="1" dirty="0" smtClean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50825" y="1981200"/>
            <a:ext cx="4678363" cy="4591050"/>
          </a:xfrm>
        </p:spPr>
        <p:txBody>
          <a:bodyPr>
            <a:noAutofit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Это специализированная социальная группа, концентрирующая в своих руках государственную власть и занимающая командные посты в управлении обществом.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 descr="C:\Documents and Settings\Home\Мои документы\Downloads\38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603250"/>
            <a:ext cx="5218112" cy="625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2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Признаки политической элиты</a:t>
            </a:r>
          </a:p>
        </p:txBody>
      </p:sp>
      <p:sp>
        <p:nvSpPr>
          <p:cNvPr id="3" name="Овал 2"/>
          <p:cNvSpPr/>
          <p:nvPr/>
        </p:nvSpPr>
        <p:spPr>
          <a:xfrm>
            <a:off x="785813" y="2071688"/>
            <a:ext cx="2428875" cy="10001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</a:rPr>
              <a:t>Власть</a:t>
            </a:r>
          </a:p>
        </p:txBody>
      </p:sp>
      <p:sp>
        <p:nvSpPr>
          <p:cNvPr id="4" name="Овал 3"/>
          <p:cNvSpPr/>
          <p:nvPr/>
        </p:nvSpPr>
        <p:spPr>
          <a:xfrm>
            <a:off x="3571875" y="3000375"/>
            <a:ext cx="2286000" cy="928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Влияние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5857875" y="1714500"/>
            <a:ext cx="3000375" cy="10001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Привилегии</a:t>
            </a:r>
          </a:p>
        </p:txBody>
      </p:sp>
      <p:sp>
        <p:nvSpPr>
          <p:cNvPr id="6" name="Овал 5"/>
          <p:cNvSpPr/>
          <p:nvPr/>
        </p:nvSpPr>
        <p:spPr>
          <a:xfrm>
            <a:off x="785813" y="4500563"/>
            <a:ext cx="2571750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</a:rPr>
              <a:t>Престиж</a:t>
            </a:r>
          </a:p>
        </p:txBody>
      </p:sp>
      <p:sp>
        <p:nvSpPr>
          <p:cNvPr id="7" name="Овал 6"/>
          <p:cNvSpPr/>
          <p:nvPr/>
        </p:nvSpPr>
        <p:spPr>
          <a:xfrm>
            <a:off x="5286375" y="4714875"/>
            <a:ext cx="3286125" cy="16430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Принятие важных для страны решений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Элитные группировки</a:t>
            </a:r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, составляющие однородную, привилегированную, политически господствующую группу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79388" y="1714500"/>
            <a:ext cx="8785225" cy="45227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b="1" i="1" smtClean="0">
                <a:solidFill>
                  <a:srgbClr val="C00000"/>
                </a:solidFill>
                <a:latin typeface="Calibri" pitchFamily="34" charset="0"/>
              </a:rPr>
              <a:t>Административная элита</a:t>
            </a:r>
            <a:r>
              <a:rPr lang="ru-RU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mtClean="0">
                <a:latin typeface="Calibri" pitchFamily="34" charset="0"/>
              </a:rPr>
              <a:t>— это часть правящей элиты, монополизирующая в своих руках технико-организационные средства власти. </a:t>
            </a:r>
          </a:p>
          <a:p>
            <a:pPr>
              <a:lnSpc>
                <a:spcPct val="90000"/>
              </a:lnSpc>
            </a:pPr>
            <a:r>
              <a:rPr lang="ru-RU" b="1" i="1" smtClean="0">
                <a:solidFill>
                  <a:srgbClr val="C00000"/>
                </a:solidFill>
                <a:latin typeface="Calibri" pitchFamily="34" charset="0"/>
              </a:rPr>
              <a:t>Экономическая элита</a:t>
            </a:r>
            <a:r>
              <a:rPr lang="ru-RU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mtClean="0">
                <a:latin typeface="Calibri" pitchFamily="34" charset="0"/>
              </a:rPr>
              <a:t>— это часть правящей элиты, которая осуществляет свое участие во властных структурах на основе ресурса собственности.</a:t>
            </a:r>
          </a:p>
          <a:p>
            <a:pPr>
              <a:lnSpc>
                <a:spcPct val="90000"/>
              </a:lnSpc>
            </a:pPr>
            <a:r>
              <a:rPr lang="ru-RU" b="1" i="1" smtClean="0">
                <a:solidFill>
                  <a:srgbClr val="C00000"/>
                </a:solidFill>
                <a:latin typeface="Calibri" pitchFamily="34" charset="0"/>
              </a:rPr>
              <a:t>Военная и полицейская элита </a:t>
            </a:r>
            <a:r>
              <a:rPr lang="ru-RU" b="1" i="1" smtClean="0">
                <a:latin typeface="Calibri" pitchFamily="34" charset="0"/>
              </a:rPr>
              <a:t>– </a:t>
            </a:r>
            <a:r>
              <a:rPr lang="ru-RU" smtClean="0">
                <a:latin typeface="Calibri" pitchFamily="34" charset="0"/>
              </a:rPr>
              <a:t> высшие военные руководители страны, генералитет, руководители министерства внутренних дел, государственной безопасности, спецслужб … </a:t>
            </a:r>
          </a:p>
          <a:p>
            <a:pPr>
              <a:lnSpc>
                <a:spcPct val="90000"/>
              </a:lnSpc>
            </a:pPr>
            <a:r>
              <a:rPr lang="ru-RU" b="1" i="1" smtClean="0">
                <a:solidFill>
                  <a:srgbClr val="C00000"/>
                </a:solidFill>
                <a:latin typeface="Calibri" pitchFamily="34" charset="0"/>
              </a:rPr>
              <a:t>Духовная, культурно-идеологическая элита</a:t>
            </a:r>
            <a:r>
              <a:rPr lang="ru-RU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mtClean="0">
                <a:latin typeface="Calibri" pitchFamily="34" charset="0"/>
              </a:rPr>
              <a:t>— «носители духовной власти» — руководители и крупные деятели средств массовой информации и учебно-просветительных учреждений, интеллектуалы, писатели, священнослужители, деятели искусства и т. д.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786063" y="1785938"/>
            <a:ext cx="3429000" cy="1571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3" name="Схема 2"/>
          <p:cNvGraphicFramePr/>
          <p:nvPr/>
        </p:nvGraphicFramePr>
        <p:xfrm>
          <a:off x="0" y="142852"/>
          <a:ext cx="9144000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9700" name="Picture 3" descr="C:\Documents and Settings\Home\Мои документы\Downloads\1222588159_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63" y="4727575"/>
            <a:ext cx="1571625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 descr="C:\Documents and Settings\Home\Мои документы\Downloads\ad525aa302d5638afce426b027c80ccb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29188" y="4722813"/>
            <a:ext cx="1714500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 descr="C:\Documents and Settings\Home\Мои документы\Downloads\gubernator1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56450" y="4714875"/>
            <a:ext cx="17018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3" descr="C:\Documents and Settings\User\Рабочий стол\Зюганов-в-обращение-2012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643188" y="4714875"/>
            <a:ext cx="171926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38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Способы </a:t>
            </a:r>
            <a:r>
              <a:rPr lang="ru-RU" sz="3600" dirty="0" err="1" smtClean="0">
                <a:solidFill>
                  <a:srgbClr val="C00000"/>
                </a:solidFill>
                <a:latin typeface="Arial Black" pitchFamily="34" charset="0"/>
              </a:rPr>
              <a:t>рекрутирования</a:t>
            </a:r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 политических элит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1785938" y="3786188"/>
            <a:ext cx="428625" cy="78581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85750" y="4643438"/>
            <a:ext cx="3714750" cy="1571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</a:rPr>
              <a:t>Авторитарные, тоталитарные  государства</a:t>
            </a:r>
          </a:p>
        </p:txBody>
      </p:sp>
      <p:sp>
        <p:nvSpPr>
          <p:cNvPr id="10" name="Овал 9"/>
          <p:cNvSpPr/>
          <p:nvPr/>
        </p:nvSpPr>
        <p:spPr>
          <a:xfrm>
            <a:off x="4643438" y="4786313"/>
            <a:ext cx="3571875" cy="1571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</a:rPr>
              <a:t>Демократические государства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6072188" y="3857625"/>
            <a:ext cx="500062" cy="71437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Рамка 8"/>
          <p:cNvSpPr/>
          <p:nvPr/>
        </p:nvSpPr>
        <p:spPr>
          <a:xfrm>
            <a:off x="428625" y="1857375"/>
            <a:ext cx="3500438" cy="1785938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Calibri" pitchFamily="34" charset="0"/>
              </a:rPr>
              <a:t>Закрытая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Calibri" pitchFamily="34" charset="0"/>
              </a:rPr>
              <a:t>система</a:t>
            </a:r>
          </a:p>
        </p:txBody>
      </p:sp>
      <p:sp>
        <p:nvSpPr>
          <p:cNvPr id="12" name="Рамка 11"/>
          <p:cNvSpPr/>
          <p:nvPr/>
        </p:nvSpPr>
        <p:spPr>
          <a:xfrm>
            <a:off x="4643438" y="2000250"/>
            <a:ext cx="3500437" cy="1785938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Calibri" pitchFamily="34" charset="0"/>
              </a:rPr>
              <a:t>Открытая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Calibri" pitchFamily="34" charset="0"/>
              </a:rPr>
              <a:t>система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2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3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</TotalTime>
  <Words>1293</Words>
  <Application>Microsoft Office PowerPoint</Application>
  <PresentationFormat>Экран (4:3)</PresentationFormat>
  <Paragraphs>141</Paragraphs>
  <Slides>27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27</vt:i4>
      </vt:variant>
    </vt:vector>
  </HeadingPairs>
  <TitlesOfParts>
    <vt:vector size="39" baseType="lpstr">
      <vt:lpstr>宋体</vt:lpstr>
      <vt:lpstr>Arial</vt:lpstr>
      <vt:lpstr>Arial Black</vt:lpstr>
      <vt:lpstr>Calibri</vt:lpstr>
      <vt:lpstr>Century Schoolbook</vt:lpstr>
      <vt:lpstr>Courier New</vt:lpstr>
      <vt:lpstr>Times New Roman</vt:lpstr>
      <vt:lpstr>Wingdings</vt:lpstr>
      <vt:lpstr>Wingdings 2</vt:lpstr>
      <vt:lpstr>Эркер</vt:lpstr>
      <vt:lpstr>1_Эркер</vt:lpstr>
      <vt:lpstr>2_Эркер</vt:lpstr>
      <vt:lpstr>Политическое лидерство и политическая элита</vt:lpstr>
      <vt:lpstr>Вопросы: </vt:lpstr>
      <vt:lpstr>Политическая элита -</vt:lpstr>
      <vt:lpstr> «Политическая элита» (в широком смысле)</vt:lpstr>
      <vt:lpstr>«Политическая элита»  (в узком смысле )</vt:lpstr>
      <vt:lpstr> Признаки политической элиты</vt:lpstr>
      <vt:lpstr>Элитные группировки, составляющие однородную, привилегированную, политически господствующую группу</vt:lpstr>
      <vt:lpstr>Презентация PowerPoint</vt:lpstr>
      <vt:lpstr>Способы рекрутирования политических элит</vt:lpstr>
      <vt:lpstr>Роль правящей элиты: </vt:lpstr>
      <vt:lpstr>Функции правящей элиты: </vt:lpstr>
      <vt:lpstr>Функции правящей элиты: </vt:lpstr>
      <vt:lpstr>Модели типов отношений  между политической элитой и остальным обществом</vt:lpstr>
      <vt:lpstr>Уровни политической элиты по объему властных функций</vt:lpstr>
      <vt:lpstr>Политический лидер</vt:lpstr>
      <vt:lpstr>Ведущие признаки и существенные характеристики политического лидера.</vt:lpstr>
      <vt:lpstr>Политический лидер</vt:lpstr>
      <vt:lpstr>Ролевые функции лидера</vt:lpstr>
      <vt:lpstr>Социальное отношение лидерства включает в себя:</vt:lpstr>
      <vt:lpstr>Политическое лидерство</vt:lpstr>
      <vt:lpstr>Типология политического лидерства </vt:lpstr>
      <vt:lpstr>Типология политического лидерства по стилю управления</vt:lpstr>
      <vt:lpstr>Типология политического лидерства (по содержанию деятельности) </vt:lpstr>
      <vt:lpstr>Типология политического лидерства  (по содержанию деятельности)</vt:lpstr>
      <vt:lpstr>Типология политического лидерства  (по модели поведения (Г. Лассауэл )_</vt:lpstr>
      <vt:lpstr>Типология политического лидерства  по истокам авторитета (Вебер) </vt:lpstr>
      <vt:lpstr>Типы лидерства (по В. Парето)</vt:lpstr>
    </vt:vector>
  </TitlesOfParts>
  <Company>educom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Политическое лидерство и политическая элита</dc:title>
  <dc:creator>Kirsanov</dc:creator>
  <cp:lastModifiedBy>Зарема</cp:lastModifiedBy>
  <cp:revision>6</cp:revision>
  <dcterms:created xsi:type="dcterms:W3CDTF">2006-10-13T09:15:20Z</dcterms:created>
  <dcterms:modified xsi:type="dcterms:W3CDTF">2020-04-22T16:34:04Z</dcterms:modified>
</cp:coreProperties>
</file>