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png" ContentType="image/png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 saveSubsetFonts="1">
  <p:sldMasterIdLst>
    <p:sldMasterId id="2147483648" r:id="rId1"/>
  </p:sldMasterIdLst>
  <p:notesMasterIdLst>
    <p:notesMasterId r:id="rId2"/>
  </p:notesMasterIdLst>
  <p:sldIdLst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</p:sldIdLst>
  <p:sldSz type="screen4x3" cy="6858000" cx="9144000"/>
  <p:notesSz cx="6858000" cy="9144000"/>
  <p:defaultTextStyle>
    <a:defPPr>
      <a:defRPr lang="ru-RU"/>
    </a:defPPr>
    <a:lvl1pPr algn="l" defTabSz="914400" eaLnBrk="1" hangingPunct="1" latinLnBrk="0" marL="0" rtl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0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tableStyles" Target="tableStyles.xml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7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35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736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737" name="Rectangle 4"/>
          <p:cNvSpPr>
            <a:spLocks noChangeAspect="1" noRot="1" noGrp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/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738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8739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74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t>‹#›</a:t>
            </a:fld>
            <a:endParaRPr lang="en-US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notesStyle>
    <a:lvl1pPr algn="l" fontAlgn="base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algn="l" fontAlgn="base" marL="4572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algn="l" fontAlgn="base" marL="9144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algn="l" fontAlgn="base" marL="13716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algn="l" fontAlgn="base" marL="18288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type="title">
  <p:cSld name="Титульный слайд"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1" name="Rectangle 6"/>
          <p:cNvSpPr/>
          <p:nvPr/>
        </p:nvSpPr>
        <p:spPr>
          <a:xfrm>
            <a:off x="0" y="0"/>
            <a:ext cx="9144000" cy="6858000"/>
          </a:xfrm>
          <a:prstGeom prst="rect"/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en-US"/>
          </a:p>
        </p:txBody>
      </p:sp>
      <p:sp useBgFill="1">
        <p:nvSpPr>
          <p:cNvPr id="1048602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en-US"/>
          </a:p>
        </p:txBody>
      </p:sp>
      <p:sp>
        <p:nvSpPr>
          <p:cNvPr id="104860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B4C71EC6-210F-42DE-9C53-41977AD35B3D}" type="datetimeFigureOut">
              <a:rPr lang="ru-RU" smtClean="0"/>
              <a:t>11.04.2019</a:t>
            </a:fld>
            <a:endParaRPr lang="ru-RU"/>
          </a:p>
        </p:txBody>
      </p:sp>
      <p:sp>
        <p:nvSpPr>
          <p:cNvPr id="104860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05" name="Rectangle 8"/>
          <p:cNvSpPr/>
          <p:nvPr/>
        </p:nvSpPr>
        <p:spPr>
          <a:xfrm>
            <a:off x="345440" y="2942602"/>
            <a:ext cx="7147931" cy="2463800"/>
          </a:xfrm>
          <a:prstGeom prst="rect"/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en-US"/>
          </a:p>
        </p:txBody>
      </p:sp>
      <p:sp>
        <p:nvSpPr>
          <p:cNvPr id="1048606" name="Rectangle 11"/>
          <p:cNvSpPr/>
          <p:nvPr/>
        </p:nvSpPr>
        <p:spPr>
          <a:xfrm>
            <a:off x="7572652" y="2944634"/>
            <a:ext cx="1190348" cy="2459736"/>
          </a:xfrm>
          <a:prstGeom prst="rect"/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en-US"/>
          </a:p>
        </p:txBody>
      </p:sp>
      <p:sp>
        <p:nvSpPr>
          <p:cNvPr id="1048607" name="Rectangle 12"/>
          <p:cNvSpPr/>
          <p:nvPr/>
        </p:nvSpPr>
        <p:spPr>
          <a:xfrm>
            <a:off x="7712714" y="3136658"/>
            <a:ext cx="910224" cy="2075688"/>
          </a:xfrm>
          <a:prstGeom prst="rect"/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en-US"/>
          </a:p>
        </p:txBody>
      </p:sp>
      <p:sp>
        <p:nvSpPr>
          <p:cNvPr id="1048608" name="Rectangle 13"/>
          <p:cNvSpPr/>
          <p:nvPr/>
        </p:nvSpPr>
        <p:spPr>
          <a:xfrm>
            <a:off x="445483" y="3055621"/>
            <a:ext cx="6947845" cy="2245359"/>
          </a:xfrm>
          <a:prstGeom prst="rect"/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en-US"/>
          </a:p>
        </p:txBody>
      </p:sp>
      <p:sp>
        <p:nvSpPr>
          <p:cNvPr id="104860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48610" name="Rectangle 10"/>
          <p:cNvSpPr/>
          <p:nvPr/>
        </p:nvSpPr>
        <p:spPr>
          <a:xfrm>
            <a:off x="541822" y="4559276"/>
            <a:ext cx="6755166" cy="664367"/>
          </a:xfrm>
          <a:prstGeom prst="rect"/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en-US"/>
          </a:p>
        </p:txBody>
      </p:sp>
      <p:sp>
        <p:nvSpPr>
          <p:cNvPr id="1048611" name="Rectangle 9"/>
          <p:cNvSpPr/>
          <p:nvPr/>
        </p:nvSpPr>
        <p:spPr>
          <a:xfrm>
            <a:off x="538971" y="3139440"/>
            <a:ext cx="6760868" cy="2077720"/>
          </a:xfrm>
          <a:prstGeom prst="rect"/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en-US"/>
          </a:p>
        </p:txBody>
      </p:sp>
      <p:sp>
        <p:nvSpPr>
          <p:cNvPr id="1048612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algn="ctr" indent="0" marL="0">
              <a:buNone/>
              <a:defRPr baseline="0" cap="all" sz="1800" spc="300">
                <a:solidFill>
                  <a:srgbClr val="FFFFFF"/>
                </a:solidFill>
              </a:defRPr>
            </a:lvl1pPr>
            <a:lvl2pPr algn="ctr" indent="0" marL="45720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algn="ctr" indent="0" marL="91440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algn="ctr" indent="0" marL="137160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algn="ctr" indent="0" marL="182880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algn="ctr" indent="0" marL="228600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algn="ctr" indent="0" marL="274320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algn="ctr" indent="0" marL="320040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algn="ctr" indent="0" marL="365760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dirty="0" lang="en-US"/>
          </a:p>
        </p:txBody>
      </p:sp>
      <p:sp>
        <p:nvSpPr>
          <p:cNvPr id="1048613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dirty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x">
  <p:cSld name="Заголовок и вертикальный текст">
    <p:spTree>
      <p:nvGrpSpPr>
        <p:cNvPr id="6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5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48696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4869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B4C71EC6-210F-42DE-9C53-41977AD35B3D}" type="datetimeFigureOut">
              <a:rPr lang="ru-RU" smtClean="0"/>
              <a:t>11.04.2019</a:t>
            </a:fld>
            <a:endParaRPr lang="ru-RU"/>
          </a:p>
        </p:txBody>
      </p:sp>
      <p:sp>
        <p:nvSpPr>
          <p:cNvPr id="104869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9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type="vertTitleAndTx">
  <p:cSld name="Вертикальный заголовок и текст">
    <p:spTree>
      <p:nvGrpSpPr>
        <p:cNvPr id="6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6" name="Rectangle 6"/>
          <p:cNvSpPr/>
          <p:nvPr/>
        </p:nvSpPr>
        <p:spPr>
          <a:xfrm>
            <a:off x="6861702" y="228600"/>
            <a:ext cx="1859280" cy="6122634"/>
          </a:xfrm>
          <a:prstGeom prst="rect"/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 defTabSz="914400" eaLnBrk="1" hangingPunct="1" latinLnBrk="0" marL="0" rtl="0"/>
            <a:endParaRPr sz="1800" kern="1200"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48677" name="Rectangle 7"/>
          <p:cNvSpPr/>
          <p:nvPr/>
        </p:nvSpPr>
        <p:spPr>
          <a:xfrm>
            <a:off x="6955225" y="351409"/>
            <a:ext cx="1672235" cy="5877017"/>
          </a:xfrm>
          <a:prstGeom prst="rect"/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en-US"/>
          </a:p>
        </p:txBody>
      </p:sp>
      <p:sp>
        <p:nvSpPr>
          <p:cNvPr id="1048678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p>
            <a:r>
              <a:rPr lang="ru-RU" smtClean="0"/>
              <a:t>Образец заголовка</a:t>
            </a:r>
            <a:endParaRPr dirty="0" lang="en-US"/>
          </a:p>
        </p:txBody>
      </p:sp>
      <p:sp>
        <p:nvSpPr>
          <p:cNvPr id="1048679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 lang="en-US"/>
          </a:p>
        </p:txBody>
      </p:sp>
      <p:sp>
        <p:nvSpPr>
          <p:cNvPr id="104868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B4C71EC6-210F-42DE-9C53-41977AD35B3D}" type="datetimeFigureOut">
              <a:rPr lang="ru-RU" smtClean="0"/>
              <a:t>11.04.2019</a:t>
            </a:fld>
            <a:endParaRPr lang="ru-RU"/>
          </a:p>
        </p:txBody>
      </p:sp>
      <p:sp>
        <p:nvSpPr>
          <p:cNvPr id="104868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8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Заголовок и объект">
    <p:spTree>
      <p:nvGrpSpPr>
        <p:cNvPr id="2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5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48586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4858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B4C71EC6-210F-42DE-9C53-41977AD35B3D}" type="datetimeFigureOut">
              <a:rPr lang="ru-RU" smtClean="0"/>
              <a:t>11.04.2019</a:t>
            </a:fld>
            <a:endParaRPr lang="ru-RU"/>
          </a:p>
        </p:txBody>
      </p:sp>
      <p:sp>
        <p:nvSpPr>
          <p:cNvPr id="104858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58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type="secHead">
  <p:cSld name="Заголовок раздела">
    <p:spTree>
      <p:nvGrpSpPr>
        <p:cNvPr id="6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0" name="Rectangle 6"/>
          <p:cNvSpPr/>
          <p:nvPr/>
        </p:nvSpPr>
        <p:spPr>
          <a:xfrm>
            <a:off x="0" y="0"/>
            <a:ext cx="9144000" cy="6858000"/>
          </a:xfrm>
          <a:prstGeom prst="rect"/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en-US"/>
          </a:p>
        </p:txBody>
      </p:sp>
      <p:sp useBgFill="1">
        <p:nvSpPr>
          <p:cNvPr id="1048701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en-US"/>
          </a:p>
        </p:txBody>
      </p:sp>
      <p:sp>
        <p:nvSpPr>
          <p:cNvPr id="104870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B4C71EC6-210F-42DE-9C53-41977AD35B3D}" type="datetimeFigureOut">
              <a:rPr lang="ru-RU" smtClean="0"/>
              <a:t>11.04.2019</a:t>
            </a:fld>
            <a:endParaRPr lang="ru-RU"/>
          </a:p>
        </p:txBody>
      </p:sp>
      <p:sp>
        <p:nvSpPr>
          <p:cNvPr id="1048703" name="Rectangle 12"/>
          <p:cNvSpPr/>
          <p:nvPr/>
        </p:nvSpPr>
        <p:spPr>
          <a:xfrm>
            <a:off x="451976" y="2946400"/>
            <a:ext cx="8265160" cy="2463800"/>
          </a:xfrm>
          <a:prstGeom prst="rect"/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en-US"/>
          </a:p>
        </p:txBody>
      </p:sp>
      <p:sp>
        <p:nvSpPr>
          <p:cNvPr id="1048704" name="Rectangle 15"/>
          <p:cNvSpPr/>
          <p:nvPr/>
        </p:nvSpPr>
        <p:spPr>
          <a:xfrm>
            <a:off x="567656" y="3048000"/>
            <a:ext cx="8033800" cy="2245359"/>
          </a:xfrm>
          <a:prstGeom prst="rect"/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en-US"/>
          </a:p>
        </p:txBody>
      </p:sp>
      <p:sp>
        <p:nvSpPr>
          <p:cNvPr id="104870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70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48707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eaLnBrk="1" hangingPunct="1" latinLnBrk="0" rtl="0">
              <a:spcBef>
                <a:spcPct val="0"/>
              </a:spcBef>
              <a:buNone/>
              <a:defRPr baseline="0" cap="all" dirty="0" sz="4000" kern="1200" lang="en-US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dirty="0" lang="en-US"/>
          </a:p>
        </p:txBody>
      </p:sp>
      <p:sp>
        <p:nvSpPr>
          <p:cNvPr id="1048708" name="Rectangle 14"/>
          <p:cNvSpPr/>
          <p:nvPr/>
        </p:nvSpPr>
        <p:spPr>
          <a:xfrm>
            <a:off x="675496" y="4541520"/>
            <a:ext cx="7818120" cy="664367"/>
          </a:xfrm>
          <a:prstGeom prst="rect"/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en-US"/>
          </a:p>
        </p:txBody>
      </p:sp>
      <p:sp>
        <p:nvSpPr>
          <p:cNvPr id="1048709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algn="ctr" indent="0" marL="0">
              <a:buNone/>
              <a:defRPr baseline="0" cap="all" sz="2000" spc="250">
                <a:solidFill>
                  <a:srgbClr val="FFFFFF"/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710" name="Rectangle 13"/>
          <p:cNvSpPr/>
          <p:nvPr/>
        </p:nvSpPr>
        <p:spPr>
          <a:xfrm>
            <a:off x="675757" y="3124200"/>
            <a:ext cx="7817599" cy="2077720"/>
          </a:xfrm>
          <a:prstGeom prst="rect"/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Два объекта">
    <p:spTree>
      <p:nvGrpSpPr>
        <p:cNvPr id="6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1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48712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 lang="en-US"/>
          </a:p>
        </p:txBody>
      </p:sp>
      <p:sp>
        <p:nvSpPr>
          <p:cNvPr id="1048713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 lang="en-US"/>
          </a:p>
        </p:txBody>
      </p:sp>
      <p:sp>
        <p:nvSpPr>
          <p:cNvPr id="104871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B4C71EC6-210F-42DE-9C53-41977AD35B3D}" type="datetimeFigureOut">
              <a:rPr lang="ru-RU" smtClean="0"/>
              <a:t>11.04.2019</a:t>
            </a:fld>
            <a:endParaRPr lang="ru-RU"/>
          </a:p>
        </p:txBody>
      </p:sp>
      <p:sp>
        <p:nvSpPr>
          <p:cNvPr id="104871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71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Сравнение">
    <p:spTree>
      <p:nvGrpSpPr>
        <p:cNvPr id="6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7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48718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algn="ctr" indent="0" marL="0">
              <a:buNone/>
              <a:defRPr b="1" sz="22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719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 lang="en-US"/>
          </a:p>
        </p:txBody>
      </p:sp>
      <p:sp>
        <p:nvSpPr>
          <p:cNvPr id="1048720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algn="ctr" indent="0" marL="0">
              <a:buNone/>
              <a:defRPr b="1" sz="22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721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 lang="en-US"/>
          </a:p>
        </p:txBody>
      </p:sp>
      <p:sp>
        <p:nvSpPr>
          <p:cNvPr id="1048722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B4C71EC6-210F-42DE-9C53-41977AD35B3D}" type="datetimeFigureOut">
              <a:rPr lang="ru-RU" smtClean="0"/>
              <a:t>11.04.2019</a:t>
            </a:fld>
            <a:endParaRPr lang="ru-RU"/>
          </a:p>
        </p:txBody>
      </p:sp>
      <p:sp>
        <p:nvSpPr>
          <p:cNvPr id="1048723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724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Только заголовок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0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48621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B4C71EC6-210F-42DE-9C53-41977AD35B3D}" type="datetimeFigureOut">
              <a:rPr lang="ru-RU" smtClean="0"/>
              <a:t>11.04.2019</a:t>
            </a:fld>
            <a:endParaRPr lang="ru-RU"/>
          </a:p>
        </p:txBody>
      </p:sp>
      <p:sp>
        <p:nvSpPr>
          <p:cNvPr id="1048622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23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type="blank">
  <p:cSld name="Пустой слайд">
    <p:spTree>
      <p:nvGrpSpPr>
        <p:cNvPr id="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2" name="Rectangle 4"/>
          <p:cNvSpPr/>
          <p:nvPr/>
        </p:nvSpPr>
        <p:spPr>
          <a:xfrm>
            <a:off x="0" y="0"/>
            <a:ext cx="9144000" cy="6858000"/>
          </a:xfrm>
          <a:prstGeom prst="rect"/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en-US"/>
          </a:p>
        </p:txBody>
      </p:sp>
      <p:sp useBgFill="1">
        <p:nvSpPr>
          <p:cNvPr id="1048593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en-US"/>
          </a:p>
        </p:txBody>
      </p:sp>
      <p:sp>
        <p:nvSpPr>
          <p:cNvPr id="104859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B4C71EC6-210F-42DE-9C53-41977AD35B3D}" type="datetimeFigureOut">
              <a:rPr lang="ru-RU" smtClean="0"/>
              <a:t>11.04.2019</a:t>
            </a:fld>
            <a:endParaRPr lang="ru-RU"/>
          </a:p>
        </p:txBody>
      </p:sp>
      <p:sp>
        <p:nvSpPr>
          <p:cNvPr id="104859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59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type="objTx">
  <p:cSld name="Объект с подписью">
    <p:spTree>
      <p:nvGrpSpPr>
        <p:cNvPr id="6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5" name="Rectangle 10"/>
          <p:cNvSpPr/>
          <p:nvPr/>
        </p:nvSpPr>
        <p:spPr>
          <a:xfrm>
            <a:off x="0" y="0"/>
            <a:ext cx="9144000" cy="6858000"/>
          </a:xfrm>
          <a:prstGeom prst="rect"/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en-US"/>
          </a:p>
        </p:txBody>
      </p:sp>
      <p:sp useBgFill="1">
        <p:nvSpPr>
          <p:cNvPr id="1048726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en-US"/>
          </a:p>
        </p:txBody>
      </p:sp>
      <p:sp>
        <p:nvSpPr>
          <p:cNvPr id="1048727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 lang="en-US"/>
          </a:p>
        </p:txBody>
      </p:sp>
      <p:sp>
        <p:nvSpPr>
          <p:cNvPr id="104872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B4C71EC6-210F-42DE-9C53-41977AD35B3D}" type="datetimeFigureOut">
              <a:rPr lang="ru-RU" smtClean="0"/>
              <a:t>11.04.2019</a:t>
            </a:fld>
            <a:endParaRPr lang="ru-RU"/>
          </a:p>
        </p:txBody>
      </p:sp>
      <p:sp>
        <p:nvSpPr>
          <p:cNvPr id="104872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73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48731" name="Rectangle 7"/>
          <p:cNvSpPr/>
          <p:nvPr/>
        </p:nvSpPr>
        <p:spPr>
          <a:xfrm>
            <a:off x="560034" y="1505712"/>
            <a:ext cx="2716566" cy="3523488"/>
          </a:xfrm>
          <a:prstGeom prst="rect"/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en-US"/>
          </a:p>
        </p:txBody>
      </p:sp>
      <p:sp>
        <p:nvSpPr>
          <p:cNvPr id="1048732" name="Rectangle 9"/>
          <p:cNvSpPr/>
          <p:nvPr/>
        </p:nvSpPr>
        <p:spPr>
          <a:xfrm>
            <a:off x="676690" y="1642472"/>
            <a:ext cx="2483254" cy="3234328"/>
          </a:xfrm>
          <a:prstGeom prst="rect"/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en-US"/>
          </a:p>
        </p:txBody>
      </p:sp>
      <p:sp>
        <p:nvSpPr>
          <p:cNvPr id="1048733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indent="0" marL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734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b="0" sz="2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dirty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type="picTx">
  <p:cSld name="Рисунок с подписью"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3" name="Rectangle 7"/>
          <p:cNvSpPr/>
          <p:nvPr/>
        </p:nvSpPr>
        <p:spPr>
          <a:xfrm>
            <a:off x="0" y="0"/>
            <a:ext cx="9144000" cy="6858000"/>
          </a:xfrm>
          <a:prstGeom prst="rect"/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en-US"/>
          </a:p>
        </p:txBody>
      </p:sp>
      <p:sp useBgFill="1">
        <p:nvSpPr>
          <p:cNvPr id="1048684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en-US"/>
          </a:p>
        </p:txBody>
      </p:sp>
      <p:sp>
        <p:nvSpPr>
          <p:cNvPr id="1048685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dirty="0" lang="en-US"/>
          </a:p>
        </p:txBody>
      </p:sp>
      <p:sp>
        <p:nvSpPr>
          <p:cNvPr id="104868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B4C71EC6-210F-42DE-9C53-41977AD35B3D}" type="datetimeFigureOut">
              <a:rPr lang="ru-RU" smtClean="0"/>
              <a:t>11.04.2019</a:t>
            </a:fld>
            <a:endParaRPr lang="ru-RU"/>
          </a:p>
        </p:txBody>
      </p:sp>
      <p:sp>
        <p:nvSpPr>
          <p:cNvPr id="104868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48688" name="Rectangle 9"/>
          <p:cNvSpPr/>
          <p:nvPr/>
        </p:nvSpPr>
        <p:spPr>
          <a:xfrm>
            <a:off x="685800" y="4953000"/>
            <a:ext cx="7772400" cy="1371600"/>
          </a:xfrm>
          <a:prstGeom prst="rect"/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en-US"/>
          </a:p>
        </p:txBody>
      </p:sp>
      <p:sp>
        <p:nvSpPr>
          <p:cNvPr id="1048689" name="Rectangle 11"/>
          <p:cNvSpPr/>
          <p:nvPr/>
        </p:nvSpPr>
        <p:spPr>
          <a:xfrm>
            <a:off x="761999" y="5029200"/>
            <a:ext cx="7600765" cy="1202924"/>
          </a:xfrm>
          <a:prstGeom prst="rect"/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en-US"/>
          </a:p>
        </p:txBody>
      </p:sp>
      <p:sp>
        <p:nvSpPr>
          <p:cNvPr id="104869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91" name="Rectangle 12"/>
          <p:cNvSpPr/>
          <p:nvPr/>
        </p:nvSpPr>
        <p:spPr>
          <a:xfrm>
            <a:off x="914400" y="5638800"/>
            <a:ext cx="7328514" cy="451696"/>
          </a:xfrm>
          <a:prstGeom prst="rect"/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en-US"/>
          </a:p>
        </p:txBody>
      </p:sp>
      <p:sp>
        <p:nvSpPr>
          <p:cNvPr id="1048692" name="Rectangle 10"/>
          <p:cNvSpPr/>
          <p:nvPr/>
        </p:nvSpPr>
        <p:spPr>
          <a:xfrm>
            <a:off x="605589" y="5074920"/>
            <a:ext cx="7946136" cy="1097280"/>
          </a:xfrm>
          <a:prstGeom prst="rect"/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en-US"/>
          </a:p>
        </p:txBody>
      </p:sp>
      <p:sp>
        <p:nvSpPr>
          <p:cNvPr id="1048693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algn="ctr" indent="0" marL="0">
              <a:buNone/>
              <a:defRPr baseline="0" cap="all" sz="1500" spc="250">
                <a:solidFill>
                  <a:srgbClr val="FFFFFF"/>
                </a:solidFill>
              </a:defRPr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94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b="0" sz="2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dirty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Rectangle 7"/>
          <p:cNvSpPr/>
          <p:nvPr/>
        </p:nvSpPr>
        <p:spPr>
          <a:xfrm>
            <a:off x="0" y="0"/>
            <a:ext cx="9144000" cy="6858000"/>
          </a:xfrm>
          <a:prstGeom prst="rect"/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en-US"/>
          </a:p>
        </p:txBody>
      </p:sp>
      <p:sp useBgFill="1">
        <p:nvSpPr>
          <p:cNvPr id="104857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en-US"/>
          </a:p>
        </p:txBody>
      </p:sp>
      <p:sp>
        <p:nvSpPr>
          <p:cNvPr id="1048578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/>
        </p:spPr>
        <p:txBody>
          <a:bodyPr bIns="45720" lIns="91440" rIns="91440" rtlCol="0" tIns="45720" vert="horz">
            <a:normAutofit/>
          </a:bodyPr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 lang="en-US"/>
          </a:p>
        </p:txBody>
      </p:sp>
      <p:sp>
        <p:nvSpPr>
          <p:cNvPr id="1048579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/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11.04.2019</a:t>
            </a:fld>
            <a:endParaRPr lang="ru-RU"/>
          </a:p>
        </p:txBody>
      </p:sp>
      <p:sp>
        <p:nvSpPr>
          <p:cNvPr id="104858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/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104858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/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48582" name="Rectangle 8"/>
          <p:cNvSpPr/>
          <p:nvPr/>
        </p:nvSpPr>
        <p:spPr>
          <a:xfrm>
            <a:off x="274320" y="278166"/>
            <a:ext cx="8595360" cy="1325880"/>
          </a:xfrm>
          <a:prstGeom prst="rect"/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 defTabSz="914400" eaLnBrk="1" hangingPunct="1" latinLnBrk="0" marL="0" rtl="0"/>
            <a:endParaRPr sz="1800" kern="1200"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48583" name="Rectangle 9"/>
          <p:cNvSpPr/>
          <p:nvPr/>
        </p:nvSpPr>
        <p:spPr>
          <a:xfrm>
            <a:off x="372863" y="372862"/>
            <a:ext cx="8380520" cy="1118587"/>
          </a:xfrm>
          <a:prstGeom prst="rect"/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en-US"/>
          </a:p>
        </p:txBody>
      </p:sp>
      <p:sp>
        <p:nvSpPr>
          <p:cNvPr id="1048584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/>
        </p:spPr>
        <p:txBody>
          <a:bodyPr anchor="ctr" bIns="45720" lIns="91440" rIns="91440" rtlCol="0" tIns="45720" vert="horz">
            <a:normAutofit/>
          </a:bodyPr>
          <a:p>
            <a:r>
              <a:rPr lang="ru-RU" smtClean="0"/>
              <a:t>Образец заголовка</a:t>
            </a:r>
            <a:endParaRPr dirty="0" lang="en-US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eaLnBrk="1" hangingPunct="1" latinLnBrk="0" rtl="0">
        <a:spcBef>
          <a:spcPct val="0"/>
        </a:spcBef>
        <a:buNone/>
        <a:defRPr baseline="0" cap="all" sz="35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342900" rtl="0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40080" rtl="0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914400" rtl="0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280160" rtl="0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1554480" rtl="0">
        <a:spcBef>
          <a:spcPct val="20000"/>
        </a:spcBef>
        <a:buClr>
          <a:schemeClr val="accent5"/>
        </a:buClr>
        <a:buFont typeface="Arial" pitchFamily="34" charset="0"/>
        <a:buChar char="•"/>
        <a:defRPr baseline="0" sz="1600" kern="1200">
          <a:solidFill>
            <a:schemeClr val="tx2"/>
          </a:solidFill>
          <a:latin typeface="+mn-lt"/>
          <a:ea typeface="+mn-ea"/>
          <a:cs typeface="+mn-cs"/>
        </a:defRPr>
      </a:lvl5pPr>
      <a:lvl6pPr algn="l" defTabSz="914400" eaLnBrk="1" hangingPunct="1" indent="-182880" latinLnBrk="0" marL="1737360" rtl="0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algn="l" defTabSz="914400" eaLnBrk="1" hangingPunct="1" indent="-182880" latinLnBrk="0" marL="2011680" rtl="0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algn="l" defTabSz="914400" eaLnBrk="1" hangingPunct="1" indent="-182880" latinLnBrk="0" marL="2194560" rtl="0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algn="l" defTabSz="914400" eaLnBrk="1" hangingPunct="1" indent="-182880" latinLnBrk="0" marL="2377440" rtl="0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914400" eaLnBrk="1" hangingPunct="1" latinLnBrk="0" marL="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image" Target="../media/image11.png"/><Relationship Id="rId3" Type="http://schemas.openxmlformats.org/officeDocument/2006/relationships/slideLayout" Target="../slideLayouts/slideLayout6.xml"/></Relationships>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image" Target="../media/image13.png"/><Relationship Id="rId3" Type="http://schemas.openxmlformats.org/officeDocument/2006/relationships/slideLayout" Target="../slideLayouts/slideLayout7.xml"/></Relationships>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image" Target="../media/image15.png"/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slideLayout" Target="../slideLayouts/slideLayout7.xml"/></Relationships>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image" Target="../media/image18.png"/><Relationship Id="rId2" Type="http://schemas.openxmlformats.org/officeDocument/2006/relationships/image" Target="../media/image19.png"/><Relationship Id="rId3" Type="http://schemas.openxmlformats.org/officeDocument/2006/relationships/slideLayout" Target="../slideLayouts/slideLayout2.xml"/></Relationships>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image" Target="../media/image20.png"/><Relationship Id="rId2" Type="http://schemas.openxmlformats.org/officeDocument/2006/relationships/image" Target="../media/image21.png"/><Relationship Id="rId3" Type="http://schemas.openxmlformats.org/officeDocument/2006/relationships/slideLayout" Target="../slideLayouts/slideLayout7.xml"/></Relationships>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image" Target="../media/image22.png"/><Relationship Id="rId2" Type="http://schemas.openxmlformats.org/officeDocument/2006/relationships/slideLayout" Target="../slideLayouts/slideLayout6.xml"/></Relationships>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image" Target="../media/image23.png"/><Relationship Id="rId2" Type="http://schemas.openxmlformats.org/officeDocument/2006/relationships/image" Target="../media/image24.png"/><Relationship Id="rId3" Type="http://schemas.openxmlformats.org/officeDocument/2006/relationships/slideLayout" Target="../slideLayouts/slideLayout7.xml"/></Relationships>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image" Target="../media/image25.png"/><Relationship Id="rId2" Type="http://schemas.openxmlformats.org/officeDocument/2006/relationships/image" Target="../media/image26.jpeg"/><Relationship Id="rId3" Type="http://schemas.openxmlformats.org/officeDocument/2006/relationships/image" Target="../media/image27.png"/><Relationship Id="rId4" Type="http://schemas.openxmlformats.org/officeDocument/2006/relationships/slideLayout" Target="../slideLayouts/slideLayout6.xml"/></Relationships>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2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slideLayout" Target="../slideLayouts/slideLayout6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slideLayout" Target="../slideLayouts/slideLayout6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slideLayout" Target="../slideLayouts/slideLayout7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slideLayout" Target="../slideLayouts/slideLayout2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image" Target="../media/image9.png"/><Relationship Id="rId3" Type="http://schemas.openxmlformats.org/officeDocument/2006/relationships/slideLayout" Target="../slideLayouts/slideLayout7.xml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4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778" lnSpcReduction="20000"/>
          </a:bodyPr>
          <a:p>
            <a:r>
              <a:rPr altLang="en-US" b="1" dirty="0" lang="ru-RU" smtClean="0">
                <a:solidFill>
                  <a:schemeClr val="tx1"/>
                </a:solidFill>
              </a:rPr>
              <a:t>У</a:t>
            </a:r>
            <a:r>
              <a:rPr altLang="en-US" b="1" dirty="0" lang="ru-RU" smtClean="0">
                <a:solidFill>
                  <a:schemeClr val="tx1"/>
                </a:solidFill>
              </a:rPr>
              <a:t>ч</a:t>
            </a:r>
            <a:r>
              <a:rPr altLang="en-US" b="1" dirty="0" lang="ru-RU" smtClean="0">
                <a:solidFill>
                  <a:schemeClr val="tx1"/>
                </a:solidFill>
              </a:rPr>
              <a:t>и</a:t>
            </a:r>
            <a:r>
              <a:rPr altLang="en-US" b="1" dirty="0" lang="ru-RU" smtClean="0">
                <a:solidFill>
                  <a:schemeClr val="tx1"/>
                </a:solidFill>
              </a:rPr>
              <a:t>т</a:t>
            </a:r>
            <a:r>
              <a:rPr altLang="en-US" b="1" dirty="0" lang="ru-RU" smtClean="0">
                <a:solidFill>
                  <a:schemeClr val="tx1"/>
                </a:solidFill>
              </a:rPr>
              <a:t>е</a:t>
            </a:r>
            <a:r>
              <a:rPr altLang="en-US" b="1" dirty="0" lang="ru-RU" smtClean="0">
                <a:solidFill>
                  <a:schemeClr val="tx1"/>
                </a:solidFill>
              </a:rPr>
              <a:t>л</a:t>
            </a:r>
            <a:r>
              <a:rPr altLang="en-US" b="1" dirty="0" lang="ru-RU" smtClean="0">
                <a:solidFill>
                  <a:schemeClr val="tx1"/>
                </a:solidFill>
              </a:rPr>
              <a:t>ь</a:t>
            </a:r>
            <a:r>
              <a:rPr altLang="en-US" b="1" dirty="0" lang="en-US" smtClean="0">
                <a:solidFill>
                  <a:schemeClr val="tx1"/>
                </a:solidFill>
              </a:rPr>
              <a:t>:</a:t>
            </a:r>
            <a:r>
              <a:rPr altLang="en-US" b="1" dirty="0" lang="en-US" smtClean="0">
                <a:solidFill>
                  <a:schemeClr val="tx1"/>
                </a:solidFill>
              </a:rPr>
              <a:t> </a:t>
            </a:r>
            <a:r>
              <a:rPr altLang="en-US" b="1" dirty="0" lang="ru-RU" smtClean="0">
                <a:solidFill>
                  <a:schemeClr val="tx1"/>
                </a:solidFill>
              </a:rPr>
              <a:t>Султанова</a:t>
            </a:r>
            <a:r>
              <a:rPr altLang="en-US" b="1" dirty="0" lang="en-US" smtClean="0">
                <a:solidFill>
                  <a:schemeClr val="tx1"/>
                </a:solidFill>
              </a:rPr>
              <a:t> </a:t>
            </a:r>
            <a:r>
              <a:rPr altLang="en-US" b="1" dirty="0" lang="ru-RU" smtClean="0">
                <a:solidFill>
                  <a:schemeClr val="tx1"/>
                </a:solidFill>
              </a:rPr>
              <a:t>С</a:t>
            </a:r>
            <a:r>
              <a:rPr altLang="en-US" b="1" dirty="0" lang="en-US" smtClean="0">
                <a:solidFill>
                  <a:schemeClr val="tx1"/>
                </a:solidFill>
              </a:rPr>
              <a:t>.</a:t>
            </a:r>
            <a:r>
              <a:rPr altLang="en-US" b="1" dirty="0" lang="en-US" smtClean="0">
                <a:solidFill>
                  <a:schemeClr val="tx1"/>
                </a:solidFill>
              </a:rPr>
              <a:t> </a:t>
            </a:r>
            <a:r>
              <a:rPr altLang="en-US" b="1" dirty="0" lang="ru-RU" smtClean="0">
                <a:solidFill>
                  <a:schemeClr val="tx1"/>
                </a:solidFill>
              </a:rPr>
              <a:t>А</a:t>
            </a:r>
            <a:r>
              <a:rPr altLang="en-US" b="1" dirty="0" lang="en-US" smtClean="0">
                <a:solidFill>
                  <a:schemeClr val="tx1"/>
                </a:solidFill>
              </a:rPr>
              <a:t>.</a:t>
            </a:r>
            <a:r>
              <a:rPr altLang="en-US" b="1" dirty="0" lang="en-US" smtClean="0">
                <a:solidFill>
                  <a:schemeClr val="tx1"/>
                </a:solidFill>
              </a:rPr>
              <a:t> </a:t>
            </a:r>
            <a:endParaRPr altLang="en-US" lang="zh-CN"/>
          </a:p>
          <a:p>
            <a:r>
              <a:rPr altLang="en-US" b="1" dirty="0" sz="1900" lang="ru-RU" smtClean="0">
                <a:solidFill>
                  <a:schemeClr val="tx1"/>
                </a:solidFill>
              </a:rPr>
              <a:t>У</a:t>
            </a:r>
            <a:r>
              <a:rPr altLang="en-US" b="1" dirty="0" sz="1900" lang="ru-RU" smtClean="0">
                <a:solidFill>
                  <a:schemeClr val="tx1"/>
                </a:solidFill>
              </a:rPr>
              <a:t>р</a:t>
            </a:r>
            <a:r>
              <a:rPr altLang="en-US" b="1" dirty="0" sz="1900" lang="ru-RU" smtClean="0">
                <a:solidFill>
                  <a:schemeClr val="tx1"/>
                </a:solidFill>
              </a:rPr>
              <a:t>о</a:t>
            </a:r>
            <a:r>
              <a:rPr altLang="en-US" b="1" dirty="0" sz="1900" lang="ru-RU" smtClean="0">
                <a:solidFill>
                  <a:schemeClr val="tx1"/>
                </a:solidFill>
              </a:rPr>
              <a:t>к</a:t>
            </a:r>
            <a:r>
              <a:rPr altLang="en-US" b="1" dirty="0" sz="1900" lang="en-US" smtClean="0">
                <a:solidFill>
                  <a:schemeClr val="tx1"/>
                </a:solidFill>
              </a:rPr>
              <a:t> </a:t>
            </a:r>
            <a:r>
              <a:rPr altLang="en-US" b="1" dirty="0" sz="1900" lang="ru-RU" smtClean="0">
                <a:solidFill>
                  <a:schemeClr val="tx1"/>
                </a:solidFill>
              </a:rPr>
              <a:t>о</a:t>
            </a:r>
            <a:r>
              <a:rPr altLang="en-US" b="1" dirty="0" sz="1900" lang="ru-RU" smtClean="0">
                <a:solidFill>
                  <a:schemeClr val="tx1"/>
                </a:solidFill>
              </a:rPr>
              <a:t>б</a:t>
            </a:r>
            <a:r>
              <a:rPr altLang="en-US" b="1" dirty="0" sz="1900" lang="ru-RU" smtClean="0">
                <a:solidFill>
                  <a:schemeClr val="tx1"/>
                </a:solidFill>
              </a:rPr>
              <a:t>щ</a:t>
            </a:r>
            <a:r>
              <a:rPr altLang="en-US" b="1" dirty="0" sz="1900" lang="ru-RU" smtClean="0">
                <a:solidFill>
                  <a:schemeClr val="tx1"/>
                </a:solidFill>
              </a:rPr>
              <a:t>е</a:t>
            </a:r>
            <a:r>
              <a:rPr altLang="en-US" b="1" dirty="0" sz="1900" lang="ru-RU" smtClean="0">
                <a:solidFill>
                  <a:schemeClr val="tx1"/>
                </a:solidFill>
              </a:rPr>
              <a:t>с</a:t>
            </a:r>
            <a:r>
              <a:rPr altLang="en-US" b="1" dirty="0" sz="1900" lang="ru-RU" smtClean="0">
                <a:solidFill>
                  <a:schemeClr val="tx1"/>
                </a:solidFill>
              </a:rPr>
              <a:t>т</a:t>
            </a:r>
            <a:r>
              <a:rPr altLang="en-US" b="1" dirty="0" sz="1900" lang="ru-RU" smtClean="0">
                <a:solidFill>
                  <a:schemeClr val="tx1"/>
                </a:solidFill>
              </a:rPr>
              <a:t>в</a:t>
            </a:r>
            <a:r>
              <a:rPr altLang="en-US" b="1" dirty="0" sz="1900" lang="ru-RU" smtClean="0">
                <a:solidFill>
                  <a:schemeClr val="tx1"/>
                </a:solidFill>
              </a:rPr>
              <a:t>о</a:t>
            </a:r>
            <a:r>
              <a:rPr altLang="en-US" b="1" dirty="0" sz="1900" lang="ru-RU" smtClean="0">
                <a:solidFill>
                  <a:schemeClr val="tx1"/>
                </a:solidFill>
              </a:rPr>
              <a:t>з</a:t>
            </a:r>
            <a:r>
              <a:rPr altLang="en-US" b="1" dirty="0" sz="1900" lang="ru-RU" smtClean="0">
                <a:solidFill>
                  <a:schemeClr val="tx1"/>
                </a:solidFill>
              </a:rPr>
              <a:t>н</a:t>
            </a:r>
            <a:r>
              <a:rPr altLang="en-US" b="1" dirty="0" sz="1900" lang="ru-RU" smtClean="0">
                <a:solidFill>
                  <a:schemeClr val="tx1"/>
                </a:solidFill>
              </a:rPr>
              <a:t>а</a:t>
            </a:r>
            <a:r>
              <a:rPr altLang="en-US" b="1" dirty="0" sz="1900" lang="ru-RU" smtClean="0">
                <a:solidFill>
                  <a:schemeClr val="tx1"/>
                </a:solidFill>
              </a:rPr>
              <a:t>н</a:t>
            </a:r>
            <a:r>
              <a:rPr altLang="en-US" b="1" dirty="0" sz="1900" lang="ru-RU" smtClean="0">
                <a:solidFill>
                  <a:schemeClr val="tx1"/>
                </a:solidFill>
              </a:rPr>
              <a:t>и</a:t>
            </a:r>
            <a:r>
              <a:rPr altLang="en-US" b="1" dirty="0" sz="1900" lang="ru-RU" smtClean="0">
                <a:solidFill>
                  <a:schemeClr val="tx1"/>
                </a:solidFill>
              </a:rPr>
              <a:t>я</a:t>
            </a:r>
            <a:r>
              <a:rPr altLang="en-US" b="1" dirty="0" sz="1900" lang="en-US" smtClean="0">
                <a:solidFill>
                  <a:schemeClr val="tx1"/>
                </a:solidFill>
              </a:rPr>
              <a:t> </a:t>
            </a:r>
            <a:r>
              <a:rPr altLang="en-US" b="1" dirty="0" sz="1900" lang="ru-RU" smtClean="0">
                <a:solidFill>
                  <a:schemeClr val="tx1"/>
                </a:solidFill>
              </a:rPr>
              <a:t>в</a:t>
            </a:r>
            <a:r>
              <a:rPr altLang="en-US" b="1" dirty="0" sz="1900" lang="en-US" smtClean="0">
                <a:solidFill>
                  <a:schemeClr val="tx1"/>
                </a:solidFill>
              </a:rPr>
              <a:t> </a:t>
            </a:r>
            <a:r>
              <a:rPr altLang="en-US" b="1" dirty="0" sz="1900" lang="en-US" smtClean="0">
                <a:solidFill>
                  <a:schemeClr val="tx1"/>
                </a:solidFill>
              </a:rPr>
              <a:t>9</a:t>
            </a:r>
            <a:r>
              <a:rPr altLang="en-US" b="1" dirty="0" sz="1900" lang="en-US" smtClean="0">
                <a:solidFill>
                  <a:schemeClr val="tx1"/>
                </a:solidFill>
              </a:rPr>
              <a:t>"</a:t>
            </a:r>
            <a:r>
              <a:rPr altLang="en-US" b="1" dirty="0" sz="1900" lang="en-US" smtClean="0">
                <a:solidFill>
                  <a:schemeClr val="tx1"/>
                </a:solidFill>
              </a:rPr>
              <a:t> </a:t>
            </a:r>
            <a:r>
              <a:rPr altLang="en-US" b="1" dirty="0" sz="1900" lang="ru-RU" smtClean="0">
                <a:solidFill>
                  <a:schemeClr val="tx1"/>
                </a:solidFill>
              </a:rPr>
              <a:t>А</a:t>
            </a:r>
            <a:r>
              <a:rPr altLang="en-US" b="1" dirty="0" sz="1900" lang="en-US" smtClean="0">
                <a:solidFill>
                  <a:schemeClr val="tx1"/>
                </a:solidFill>
              </a:rPr>
              <a:t>"</a:t>
            </a:r>
            <a:r>
              <a:rPr altLang="en-US" b="1" dirty="0" sz="1900" lang="en-US" smtClean="0">
                <a:solidFill>
                  <a:schemeClr val="tx1"/>
                </a:solidFill>
              </a:rPr>
              <a:t> </a:t>
            </a:r>
            <a:r>
              <a:rPr altLang="en-US" b="1" dirty="0" sz="1900" lang="ru-RU" smtClean="0">
                <a:solidFill>
                  <a:schemeClr val="tx1"/>
                </a:solidFill>
              </a:rPr>
              <a:t>К</a:t>
            </a:r>
            <a:r>
              <a:rPr altLang="en-US" b="1" dirty="0" sz="1900" lang="ru-RU" smtClean="0">
                <a:solidFill>
                  <a:schemeClr val="tx1"/>
                </a:solidFill>
              </a:rPr>
              <a:t>л</a:t>
            </a:r>
            <a:r>
              <a:rPr altLang="en-US" b="1" dirty="0" sz="1900" lang="ru-RU" smtClean="0">
                <a:solidFill>
                  <a:schemeClr val="tx1"/>
                </a:solidFill>
              </a:rPr>
              <a:t>а</a:t>
            </a:r>
            <a:r>
              <a:rPr altLang="en-US" b="1" dirty="0" sz="1900" lang="ru-RU" smtClean="0">
                <a:solidFill>
                  <a:schemeClr val="tx1"/>
                </a:solidFill>
              </a:rPr>
              <a:t>с</a:t>
            </a:r>
            <a:r>
              <a:rPr altLang="en-US" b="1" dirty="0" sz="1900" lang="ru-RU" smtClean="0">
                <a:solidFill>
                  <a:schemeClr val="tx1"/>
                </a:solidFill>
              </a:rPr>
              <a:t>с</a:t>
            </a:r>
            <a:r>
              <a:rPr altLang="en-US" b="1" dirty="0" sz="1900" lang="ru-RU" smtClean="0">
                <a:solidFill>
                  <a:schemeClr val="tx1"/>
                </a:solidFill>
              </a:rPr>
              <a:t>е</a:t>
            </a:r>
            <a:r>
              <a:rPr altLang="en-US" b="1" dirty="0" sz="1900" lang="en-US" smtClean="0">
                <a:solidFill>
                  <a:schemeClr val="tx1"/>
                </a:solidFill>
              </a:rPr>
              <a:t> </a:t>
            </a:r>
            <a:endParaRPr altLang="en-US" lang="zh-CN"/>
          </a:p>
        </p:txBody>
      </p:sp>
      <p:sp>
        <p:nvSpPr>
          <p:cNvPr id="1048615" name="Заголовок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dirty="0" lang="ru-RU" smtClean="0"/>
              <a:t>Социальные права</a:t>
            </a:r>
            <a:endParaRPr dirty="0" lang="ru-RU"/>
          </a:p>
        </p:txBody>
      </p:sp>
      <p:pic>
        <p:nvPicPr>
          <p:cNvPr id="2097152" name="Picture 2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>
            <a:off x="2915816" y="509291"/>
            <a:ext cx="2808312" cy="2095001"/>
          </a:xfrm>
          <a:prstGeom prst="rect"/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4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 lang="ru-RU" smtClean="0"/>
              <a:t>Право на жилище</a:t>
            </a:r>
            <a:endParaRPr dirty="0" lang="ru-RU"/>
          </a:p>
        </p:txBody>
      </p:sp>
      <p:pic>
        <p:nvPicPr>
          <p:cNvPr id="2097160" name="Picture 2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>
            <a:off x="1568354" y="5070725"/>
            <a:ext cx="2548260" cy="1582271"/>
          </a:xfrm>
          <a:prstGeom prst="rect"/>
          <a:noFill/>
          <a:ln>
            <a:noFill/>
          </a:ln>
        </p:spPr>
      </p:pic>
      <p:pic>
        <p:nvPicPr>
          <p:cNvPr id="2097161" name="Picture 3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2" cstate="print"/>
          <a:srcRect/>
          <a:stretch>
            <a:fillRect/>
          </a:stretch>
        </p:blipFill>
        <p:spPr bwMode="auto">
          <a:xfrm>
            <a:off x="5436096" y="5011405"/>
            <a:ext cx="2664296" cy="1700910"/>
          </a:xfrm>
          <a:prstGeom prst="rect"/>
          <a:noFill/>
          <a:ln>
            <a:noFill/>
          </a:ln>
        </p:spPr>
      </p:pic>
      <p:sp>
        <p:nvSpPr>
          <p:cNvPr id="1048645" name="Горизонтальный свиток 3"/>
          <p:cNvSpPr/>
          <p:nvPr/>
        </p:nvSpPr>
        <p:spPr>
          <a:xfrm>
            <a:off x="323528" y="1340767"/>
            <a:ext cx="8568952" cy="3888433"/>
          </a:xfrm>
          <a:prstGeom prst="horizontalScroll">
            <a:avLst>
              <a:gd name="adj" fmla="val 9306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 rtlCol="0"/>
          <a:p>
            <a:pPr algn="ctr"/>
            <a:r>
              <a:rPr b="1" dirty="0" lang="ru-RU" u="sng" smtClean="0">
                <a:solidFill>
                  <a:srgbClr val="FF0000"/>
                </a:solidFill>
              </a:rPr>
              <a:t>Статьи </a:t>
            </a:r>
            <a:r>
              <a:rPr b="1" dirty="0" lang="ru-RU" u="sng">
                <a:solidFill>
                  <a:srgbClr val="FF0000"/>
                </a:solidFill>
              </a:rPr>
              <a:t>40 Конституции РФ гласит: </a:t>
            </a:r>
            <a:endParaRPr b="1" dirty="0" lang="ru-RU" u="sng" smtClean="0">
              <a:solidFill>
                <a:srgbClr val="FF0000"/>
              </a:solidFill>
            </a:endParaRPr>
          </a:p>
          <a:p>
            <a:pPr indent="-342900" marL="342900">
              <a:buAutoNum type="arabicPeriod"/>
            </a:pPr>
            <a:r>
              <a:rPr dirty="0" lang="ru-RU" smtClean="0"/>
              <a:t>Каждый </a:t>
            </a:r>
            <a:r>
              <a:rPr dirty="0" lang="ru-RU"/>
              <a:t>имеет право на жилище. Никто не может быть произвольно лишен жилища. </a:t>
            </a:r>
            <a:endParaRPr dirty="0" lang="ru-RU" smtClean="0"/>
          </a:p>
          <a:p>
            <a:pPr indent="-342900" marL="342900">
              <a:buAutoNum type="arabicPeriod"/>
            </a:pPr>
            <a:r>
              <a:rPr dirty="0" lang="ru-RU" smtClean="0"/>
              <a:t>Органы </a:t>
            </a:r>
            <a:r>
              <a:rPr dirty="0" lang="ru-RU"/>
              <a:t>государственной власти и органы местного самоуправления поощряют жилищное строительство, создают условия для осуществления права на жилище</a:t>
            </a:r>
            <a:r>
              <a:rPr dirty="0" lang="ru-RU" smtClean="0"/>
              <a:t>.</a:t>
            </a:r>
          </a:p>
          <a:p>
            <a:pPr indent="-342900" marL="342900">
              <a:buAutoNum type="arabicPeriod"/>
            </a:pPr>
            <a:r>
              <a:rPr dirty="0" lang="ru-RU" smtClean="0"/>
              <a:t> </a:t>
            </a:r>
            <a:r>
              <a:rPr dirty="0" lang="ru-RU"/>
              <a:t>Малоимущим, иным указанным в законе гражданам, нуждающимся в жилище, оно предоставляется бесплатно или за доступную плату из государственных, муниципальных и других жилищных фондов в соответствии с установленными законом нормами. </a:t>
            </a:r>
          </a:p>
        </p:txBody>
      </p:sp>
    </p:spTree>
  </p:cSld>
  <p:clrMapOvr>
    <a:masterClrMapping/>
  </p:clrMapOvr>
  <p:timing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6" name="Прямоугольник 3"/>
          <p:cNvSpPr/>
          <p:nvPr/>
        </p:nvSpPr>
        <p:spPr>
          <a:xfrm>
            <a:off x="323528" y="188640"/>
            <a:ext cx="4572000" cy="2862322"/>
          </a:xfrm>
          <a:prstGeom prst="rect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p>
            <a:pPr algn="ctr"/>
            <a:r>
              <a:rPr b="1" dirty="0" lang="ru-RU"/>
              <a:t>Право на жилище включает в себя следующие моменты</a:t>
            </a:r>
            <a:r>
              <a:rPr b="1" dirty="0" lang="ru-RU" smtClean="0"/>
              <a:t>:</a:t>
            </a:r>
          </a:p>
          <a:p>
            <a:pPr indent="-285750" marL="285750">
              <a:buFont typeface="Arial" panose="020B0604020202020204" pitchFamily="34" charset="0"/>
              <a:buChar char="•"/>
            </a:pPr>
            <a:r>
              <a:rPr b="1" dirty="0" lang="ru-RU" smtClean="0"/>
              <a:t> </a:t>
            </a:r>
            <a:r>
              <a:rPr b="1" dirty="0" lang="ru-RU"/>
              <a:t>правовые основы проживания; доступность жилья; </a:t>
            </a:r>
            <a:endParaRPr b="1" dirty="0" lang="ru-RU" smtClean="0"/>
          </a:p>
          <a:p>
            <a:pPr indent="-285750" marL="285750">
              <a:buFont typeface="Arial" panose="020B0604020202020204" pitchFamily="34" charset="0"/>
              <a:buChar char="•"/>
            </a:pPr>
            <a:r>
              <a:rPr b="1" dirty="0" lang="ru-RU" smtClean="0"/>
              <a:t>пригодность </a:t>
            </a:r>
            <a:r>
              <a:rPr b="1" dirty="0" lang="ru-RU"/>
              <a:t>жилья для проживания</a:t>
            </a:r>
            <a:r>
              <a:rPr b="1" dirty="0" lang="ru-RU" smtClean="0"/>
              <a:t>;</a:t>
            </a:r>
          </a:p>
          <a:p>
            <a:pPr indent="-285750" marL="285750">
              <a:buFont typeface="Arial" panose="020B0604020202020204" pitchFamily="34" charset="0"/>
              <a:buChar char="•"/>
            </a:pPr>
            <a:r>
              <a:rPr b="1" dirty="0" lang="ru-RU" smtClean="0"/>
              <a:t> </a:t>
            </a:r>
            <a:r>
              <a:rPr b="1" dirty="0" lang="ru-RU"/>
              <a:t>наличие необходимых услуг и инфраструктуры в районе проживания.</a:t>
            </a:r>
          </a:p>
          <a:p>
            <a:pPr algn="ctr"/>
            <a:endParaRPr b="1" dirty="0" lang="ru-RU"/>
          </a:p>
        </p:txBody>
      </p:sp>
      <p:sp>
        <p:nvSpPr>
          <p:cNvPr id="1048647" name="Прямоугольник 4"/>
          <p:cNvSpPr/>
          <p:nvPr/>
        </p:nvSpPr>
        <p:spPr>
          <a:xfrm>
            <a:off x="3851920" y="3284984"/>
            <a:ext cx="5169768" cy="3416320"/>
          </a:xfrm>
          <a:prstGeom prst="rect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p>
            <a:r>
              <a:rPr b="1" dirty="0" lang="ru-RU"/>
              <a:t>Жилищная политика российского государства </a:t>
            </a:r>
            <a:r>
              <a:rPr b="1" dirty="0" lang="ru-RU" smtClean="0"/>
              <a:t>включает:</a:t>
            </a:r>
          </a:p>
          <a:p>
            <a:pPr indent="-285750" marL="285750">
              <a:buFont typeface="Arial" panose="020B0604020202020204" pitchFamily="34" charset="0"/>
              <a:buChar char="•"/>
            </a:pPr>
            <a:r>
              <a:rPr b="1" dirty="0" lang="ru-RU" smtClean="0"/>
              <a:t> </a:t>
            </a:r>
            <a:r>
              <a:rPr b="1" dirty="0" lang="ru-RU"/>
              <a:t>поддержку малоимущих семей, других льготников и остальных категорий граждан путем создания и поддержания муниципального и частного жилищных фондов, </a:t>
            </a:r>
            <a:endParaRPr b="1" dirty="0" lang="ru-RU" smtClean="0"/>
          </a:p>
          <a:p>
            <a:pPr indent="-285750" marL="285750">
              <a:buFont typeface="Arial" panose="020B0604020202020204" pitchFamily="34" charset="0"/>
              <a:buChar char="•"/>
            </a:pPr>
            <a:r>
              <a:rPr b="1" dirty="0" lang="ru-RU" smtClean="0"/>
              <a:t>развития </a:t>
            </a:r>
            <a:r>
              <a:rPr b="1" dirty="0" lang="ru-RU"/>
              <a:t>частной собственности, конкуренции в сфере ремонта, строительства и содержания жилищного фонда.</a:t>
            </a:r>
          </a:p>
          <a:p>
            <a:endParaRPr b="1" dirty="0" lang="ru-RU"/>
          </a:p>
        </p:txBody>
      </p:sp>
      <p:pic>
        <p:nvPicPr>
          <p:cNvPr id="2097162" name="Picture 2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>
            <a:off x="467544" y="3735693"/>
            <a:ext cx="2729880" cy="2514902"/>
          </a:xfrm>
          <a:prstGeom prst="rect"/>
          <a:noFill/>
          <a:ln>
            <a:noFill/>
          </a:ln>
        </p:spPr>
      </p:pic>
      <p:pic>
        <p:nvPicPr>
          <p:cNvPr id="2097163" name="Picture 3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2" cstate="print"/>
          <a:srcRect/>
          <a:stretch>
            <a:fillRect/>
          </a:stretch>
        </p:blipFill>
        <p:spPr bwMode="auto">
          <a:xfrm>
            <a:off x="5039569" y="688062"/>
            <a:ext cx="3982119" cy="1863477"/>
          </a:xfrm>
          <a:prstGeom prst="rect"/>
          <a:noFill/>
          <a:ln>
            <a:noFill/>
          </a:ln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dur="500" id="7"/>
                                        <p:tgtEl>
                                          <p:spTgt spid="1048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dur="500" id="12"/>
                                        <p:tgtEl>
                                          <p:spTgt spid="2097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4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4" name="Picture 2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683568" y="116632"/>
            <a:ext cx="8017751" cy="4805511"/>
          </a:xfrm>
          <a:prstGeom prst="rect"/>
          <a:noFill/>
          <a:ln>
            <a:noFill/>
          </a:ln>
        </p:spPr>
      </p:pic>
      <p:pic>
        <p:nvPicPr>
          <p:cNvPr id="2097165" name="Picture 3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2"/>
          <a:srcRect/>
          <a:stretch>
            <a:fillRect/>
          </a:stretch>
        </p:blipFill>
        <p:spPr bwMode="auto">
          <a:xfrm>
            <a:off x="827584" y="4953000"/>
            <a:ext cx="1633537" cy="1524000"/>
          </a:xfrm>
          <a:prstGeom prst="rect"/>
          <a:noFill/>
          <a:ln>
            <a:noFill/>
          </a:ln>
        </p:spPr>
      </p:pic>
      <p:pic>
        <p:nvPicPr>
          <p:cNvPr id="2097166" name="Picture 4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3" cstate="print"/>
          <a:srcRect/>
          <a:stretch>
            <a:fillRect/>
          </a:stretch>
        </p:blipFill>
        <p:spPr bwMode="auto">
          <a:xfrm>
            <a:off x="3707904" y="4922143"/>
            <a:ext cx="1669182" cy="1771632"/>
          </a:xfrm>
          <a:prstGeom prst="rect"/>
          <a:noFill/>
          <a:ln>
            <a:noFill/>
          </a:ln>
        </p:spPr>
      </p:pic>
      <p:pic>
        <p:nvPicPr>
          <p:cNvPr id="2097167" name="Picture 5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4" cstate="print"/>
          <a:srcRect/>
          <a:stretch>
            <a:fillRect/>
          </a:stretch>
        </p:blipFill>
        <p:spPr bwMode="auto">
          <a:xfrm>
            <a:off x="6372200" y="5325077"/>
            <a:ext cx="1533550" cy="1338570"/>
          </a:xfrm>
          <a:prstGeom prst="rect"/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8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 lang="ru-RU" smtClean="0"/>
              <a:t>ИПОТЕКА</a:t>
            </a:r>
            <a:endParaRPr dirty="0" lang="ru-RU"/>
          </a:p>
        </p:txBody>
      </p:sp>
      <p:pic>
        <p:nvPicPr>
          <p:cNvPr id="2097168" name="Picture 2"/>
          <p:cNvPicPr>
            <a:picLocks noChangeAspect="1" noGrp="1" noChangeArrowheads="1"/>
          </p:cNvPicPr>
          <p:nvPr>
            <p:ph idx="1"/>
          </p:nvPr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>
            <a:off x="6876256" y="332656"/>
            <a:ext cx="1836204" cy="1224136"/>
          </a:xfrm>
          <a:prstGeom prst="rect"/>
          <a:noFill/>
          <a:ln>
            <a:noFill/>
          </a:ln>
        </p:spPr>
      </p:pic>
      <p:sp>
        <p:nvSpPr>
          <p:cNvPr id="1048649" name="Прямоугольник 3"/>
          <p:cNvSpPr/>
          <p:nvPr/>
        </p:nvSpPr>
        <p:spPr>
          <a:xfrm>
            <a:off x="611560" y="1988840"/>
            <a:ext cx="7704856" cy="1938992"/>
          </a:xfrm>
          <a:prstGeom prst="rect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algn="ctr"/>
            <a:r>
              <a:rPr b="1" dirty="0" sz="2000" lang="ru-RU" err="1"/>
              <a:t>Ипоте́ка</a:t>
            </a:r>
            <a:r>
              <a:rPr b="1" dirty="0" sz="2000" lang="ru-RU"/>
              <a:t> — одна из форм залога, при которой закладываемое недвижимое имущество остаётся во владении и пользовании должника, а кредитор, в случае невыполнения должником своего обязательства, приобретает право получить удовлетворение за счёт реализации данного имущества.</a:t>
            </a:r>
          </a:p>
        </p:txBody>
      </p:sp>
      <p:sp>
        <p:nvSpPr>
          <p:cNvPr id="1048650" name="Прямоугольник 4"/>
          <p:cNvSpPr/>
          <p:nvPr/>
        </p:nvSpPr>
        <p:spPr>
          <a:xfrm>
            <a:off x="586056" y="4167664"/>
            <a:ext cx="4572000" cy="1631216"/>
          </a:xfrm>
          <a:prstGeom prst="rect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p>
            <a:pPr algn="ctr"/>
            <a:r>
              <a:rPr b="1" dirty="0" sz="2000" lang="ru-RU" u="sng"/>
              <a:t>Ипотечное кредитование </a:t>
            </a:r>
            <a:r>
              <a:rPr b="1" dirty="0" sz="2000" lang="ru-RU"/>
              <a:t>– это предоставление банком или финансовым учреждением денег заемщику, под залог недвижимого имущества.</a:t>
            </a:r>
          </a:p>
        </p:txBody>
      </p:sp>
      <p:pic>
        <p:nvPicPr>
          <p:cNvPr id="2097169" name="Picture 3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2" cstate="print"/>
          <a:srcRect/>
          <a:stretch>
            <a:fillRect/>
          </a:stretch>
        </p:blipFill>
        <p:spPr bwMode="auto">
          <a:xfrm>
            <a:off x="5940152" y="4653136"/>
            <a:ext cx="2124668" cy="1593501"/>
          </a:xfrm>
          <a:prstGeom prst="rect"/>
          <a:noFill/>
          <a:ln>
            <a:noFill/>
          </a:ln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dur="500" id="7"/>
                                        <p:tgtEl>
                                          <p:spTgt spid="1048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1000" id="12"/>
                                        <p:tgtEl>
                                          <p:spTgt spid="1048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13"/>
                                        <p:tgtEl>
                                          <p:spTgt spid="1048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4"/>
                                        <p:tgtEl>
                                          <p:spTgt spid="1048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49" grpId="0" animBg="1"/>
      <p:bldP spid="104865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0" name="Picture 2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0" y="16193"/>
            <a:ext cx="5981700" cy="4086225"/>
          </a:xfrm>
          <a:prstGeom prst="rect"/>
          <a:noFill/>
          <a:ln>
            <a:noFill/>
          </a:ln>
        </p:spPr>
      </p:pic>
      <p:pic>
        <p:nvPicPr>
          <p:cNvPr id="2097171" name="Picture 3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2"/>
          <a:srcRect/>
          <a:stretch>
            <a:fillRect/>
          </a:stretch>
        </p:blipFill>
        <p:spPr bwMode="auto">
          <a:xfrm>
            <a:off x="899592" y="3998595"/>
            <a:ext cx="7991475" cy="2914650"/>
          </a:xfrm>
          <a:prstGeom prst="rect"/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1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dirty="0" lang="ru-RU" smtClean="0"/>
              <a:t>Право на социальное обеспечение</a:t>
            </a:r>
            <a:endParaRPr dirty="0" lang="ru-RU"/>
          </a:p>
        </p:txBody>
      </p:sp>
      <p:sp>
        <p:nvSpPr>
          <p:cNvPr id="1048652" name="Прямоугольник 2"/>
          <p:cNvSpPr/>
          <p:nvPr/>
        </p:nvSpPr>
        <p:spPr>
          <a:xfrm>
            <a:off x="397024" y="1988840"/>
            <a:ext cx="8280920" cy="3477875"/>
          </a:xfrm>
          <a:prstGeom prst="rect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p>
            <a:r>
              <a:rPr b="1" dirty="0" sz="2000" lang="ru-RU"/>
              <a:t>Статьи 39 Конституции РФ гласит: </a:t>
            </a:r>
            <a:endParaRPr b="1" dirty="0" sz="2000" lang="ru-RU" smtClean="0"/>
          </a:p>
          <a:p>
            <a:pPr indent="-342900" marL="342900">
              <a:buAutoNum type="arabicPeriod"/>
            </a:pPr>
            <a:r>
              <a:rPr b="1" dirty="0" sz="2000" lang="ru-RU" smtClean="0"/>
              <a:t>Каждому </a:t>
            </a:r>
            <a:r>
              <a:rPr b="1" dirty="0" sz="2000" lang="ru-RU"/>
              <a:t>гарантируется социальное обеспечение по возрасту, в случае болезни, инвалидности, потери кормильца, для воспитания детей и в иных случаях, установленных законом. </a:t>
            </a:r>
            <a:endParaRPr b="1" dirty="0" sz="2000" lang="ru-RU" smtClean="0"/>
          </a:p>
          <a:p>
            <a:pPr indent="-342900" marL="342900">
              <a:buAutoNum type="arabicPeriod"/>
            </a:pPr>
            <a:r>
              <a:rPr b="1" dirty="0" sz="2000" lang="ru-RU" smtClean="0"/>
              <a:t> </a:t>
            </a:r>
            <a:r>
              <a:rPr b="1" dirty="0" sz="2000" lang="ru-RU"/>
              <a:t>Государственные пенсии и социальные пособия устанавливаются законом</a:t>
            </a:r>
            <a:r>
              <a:rPr b="1" dirty="0" sz="2000" lang="ru-RU" smtClean="0"/>
              <a:t>.</a:t>
            </a:r>
          </a:p>
          <a:p>
            <a:pPr indent="-342900" marL="342900">
              <a:buAutoNum type="arabicPeriod"/>
            </a:pPr>
            <a:r>
              <a:rPr b="1" dirty="0" sz="2000" lang="ru-RU" smtClean="0"/>
              <a:t>  </a:t>
            </a:r>
            <a:r>
              <a:rPr b="1" dirty="0" sz="2000" lang="ru-RU"/>
              <a:t>Поощряются добровольное социальное страхование, создание дополнительных форм социального обеспечения и благотворительность.</a:t>
            </a:r>
          </a:p>
          <a:p>
            <a:endParaRPr b="1" dirty="0" sz="2000" lang="ru-RU"/>
          </a:p>
        </p:txBody>
      </p:sp>
      <p:pic>
        <p:nvPicPr>
          <p:cNvPr id="2097172" name="Picture 2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>
            <a:off x="7236296" y="292304"/>
            <a:ext cx="1536799" cy="1020988"/>
          </a:xfrm>
          <a:prstGeom prst="rect"/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3" name="Прямоугольник 2"/>
          <p:cNvSpPr/>
          <p:nvPr/>
        </p:nvSpPr>
        <p:spPr>
          <a:xfrm>
            <a:off x="2987824" y="188640"/>
            <a:ext cx="3096344" cy="864096"/>
          </a:xfrm>
          <a:prstGeom prst="rect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 rtlCol="0"/>
          <a:p>
            <a:pPr algn="ctr"/>
            <a:r>
              <a:rPr dirty="0" lang="ru-RU" smtClean="0"/>
              <a:t>СОЦИАЛЬНАЯ ЗАЩИТА</a:t>
            </a:r>
            <a:endParaRPr dirty="0" lang="ru-RU"/>
          </a:p>
        </p:txBody>
      </p:sp>
      <p:sp>
        <p:nvSpPr>
          <p:cNvPr id="1048654" name="Прямоугольник 3"/>
          <p:cNvSpPr/>
          <p:nvPr/>
        </p:nvSpPr>
        <p:spPr>
          <a:xfrm>
            <a:off x="467544" y="1700808"/>
            <a:ext cx="2304256" cy="864096"/>
          </a:xfrm>
          <a:prstGeom prst="rect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 rtlCol="0"/>
          <a:p>
            <a:pPr algn="ctr"/>
            <a:r>
              <a:rPr dirty="0" lang="ru-RU" smtClean="0"/>
              <a:t>СОЦИАЛЬНОЕ ОБЕСПЕЧЕНИЕ</a:t>
            </a:r>
            <a:endParaRPr dirty="0" lang="ru-RU"/>
          </a:p>
        </p:txBody>
      </p:sp>
      <p:sp>
        <p:nvSpPr>
          <p:cNvPr id="1048655" name="Прямоугольник 4"/>
          <p:cNvSpPr/>
          <p:nvPr/>
        </p:nvSpPr>
        <p:spPr>
          <a:xfrm>
            <a:off x="3347864" y="1700808"/>
            <a:ext cx="2448272" cy="864096"/>
          </a:xfrm>
          <a:prstGeom prst="rect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 rtlCol="0"/>
          <a:p>
            <a:pPr algn="ctr"/>
            <a:r>
              <a:rPr dirty="0" lang="ru-RU" smtClean="0"/>
              <a:t>СОЦИАЛЬНЫЕ ГАРАНТИИ</a:t>
            </a:r>
            <a:endParaRPr dirty="0" lang="ru-RU"/>
          </a:p>
        </p:txBody>
      </p:sp>
      <p:sp>
        <p:nvSpPr>
          <p:cNvPr id="1048656" name="Прямоугольник 5"/>
          <p:cNvSpPr/>
          <p:nvPr/>
        </p:nvSpPr>
        <p:spPr>
          <a:xfrm>
            <a:off x="6300192" y="1700808"/>
            <a:ext cx="2232248" cy="864096"/>
          </a:xfrm>
          <a:prstGeom prst="rect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 rtlCol="0"/>
          <a:p>
            <a:pPr algn="ctr"/>
            <a:r>
              <a:rPr dirty="0" lang="ru-RU" smtClean="0"/>
              <a:t>СОЦИАЛЬНОЕ ОБСЛУЖИВАНИЕ</a:t>
            </a:r>
            <a:endParaRPr dirty="0" lang="ru-RU"/>
          </a:p>
        </p:txBody>
      </p:sp>
      <p:sp>
        <p:nvSpPr>
          <p:cNvPr id="1048657" name="Прямоугольник 6"/>
          <p:cNvSpPr/>
          <p:nvPr/>
        </p:nvSpPr>
        <p:spPr>
          <a:xfrm>
            <a:off x="179512" y="2924944"/>
            <a:ext cx="1224136" cy="792088"/>
          </a:xfrm>
          <a:prstGeom prst="rect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 rtlCol="0"/>
          <a:p>
            <a:pPr algn="ctr"/>
            <a:r>
              <a:rPr dirty="0" lang="ru-RU" smtClean="0"/>
              <a:t>страхование</a:t>
            </a:r>
            <a:endParaRPr dirty="0" lang="ru-RU"/>
          </a:p>
        </p:txBody>
      </p:sp>
      <p:sp>
        <p:nvSpPr>
          <p:cNvPr id="1048658" name="Прямоугольник 7"/>
          <p:cNvSpPr/>
          <p:nvPr/>
        </p:nvSpPr>
        <p:spPr>
          <a:xfrm>
            <a:off x="1619672" y="2924944"/>
            <a:ext cx="1224136" cy="792088"/>
          </a:xfrm>
          <a:prstGeom prst="rect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 rtlCol="0"/>
          <a:p>
            <a:pPr algn="ctr"/>
            <a:r>
              <a:rPr dirty="0" lang="ru-RU" smtClean="0"/>
              <a:t>помощь</a:t>
            </a:r>
            <a:endParaRPr dirty="0" lang="ru-RU"/>
          </a:p>
        </p:txBody>
      </p:sp>
      <p:sp>
        <p:nvSpPr>
          <p:cNvPr id="1048659" name="Прямоугольник 8"/>
          <p:cNvSpPr/>
          <p:nvPr/>
        </p:nvSpPr>
        <p:spPr>
          <a:xfrm>
            <a:off x="179512" y="4005064"/>
            <a:ext cx="1224136" cy="648072"/>
          </a:xfrm>
          <a:prstGeom prst="rect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 rtlCol="0"/>
          <a:p>
            <a:pPr algn="ctr"/>
            <a:r>
              <a:rPr dirty="0" lang="ru-RU" smtClean="0"/>
              <a:t>Пенсии</a:t>
            </a:r>
          </a:p>
          <a:p>
            <a:pPr algn="ctr"/>
            <a:r>
              <a:rPr dirty="0" lang="ru-RU" smtClean="0"/>
              <a:t>пособия</a:t>
            </a:r>
            <a:endParaRPr dirty="0" lang="ru-RU"/>
          </a:p>
        </p:txBody>
      </p:sp>
      <p:sp>
        <p:nvSpPr>
          <p:cNvPr id="1048660" name="Прямоугольник 9"/>
          <p:cNvSpPr/>
          <p:nvPr/>
        </p:nvSpPr>
        <p:spPr>
          <a:xfrm>
            <a:off x="1619672" y="4005064"/>
            <a:ext cx="1224136" cy="648072"/>
          </a:xfrm>
          <a:prstGeom prst="rect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 rtlCol="0"/>
          <a:p>
            <a:pPr algn="ctr"/>
            <a:r>
              <a:rPr dirty="0" lang="ru-RU" smtClean="0"/>
              <a:t>Льготы</a:t>
            </a:r>
          </a:p>
          <a:p>
            <a:pPr algn="ctr"/>
            <a:r>
              <a:rPr dirty="0" lang="ru-RU" smtClean="0"/>
              <a:t>выплаты</a:t>
            </a:r>
            <a:endParaRPr dirty="0" lang="ru-RU"/>
          </a:p>
        </p:txBody>
      </p:sp>
      <p:sp>
        <p:nvSpPr>
          <p:cNvPr id="1048661" name="Прямоугольник 10"/>
          <p:cNvSpPr/>
          <p:nvPr/>
        </p:nvSpPr>
        <p:spPr>
          <a:xfrm>
            <a:off x="3635896" y="3068960"/>
            <a:ext cx="2016224" cy="648072"/>
          </a:xfrm>
          <a:prstGeom prst="rect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 rtlCol="0"/>
          <a:p>
            <a:pPr algn="ctr"/>
            <a:r>
              <a:rPr dirty="0" lang="ru-RU" smtClean="0"/>
              <a:t>Прожиточный</a:t>
            </a:r>
          </a:p>
          <a:p>
            <a:pPr algn="ctr"/>
            <a:r>
              <a:rPr dirty="0" lang="ru-RU" smtClean="0"/>
              <a:t>минимум</a:t>
            </a:r>
            <a:endParaRPr dirty="0" lang="ru-RU"/>
          </a:p>
        </p:txBody>
      </p:sp>
      <p:sp>
        <p:nvSpPr>
          <p:cNvPr id="1048662" name="Прямоугольник 11"/>
          <p:cNvSpPr/>
          <p:nvPr/>
        </p:nvSpPr>
        <p:spPr>
          <a:xfrm>
            <a:off x="3635896" y="4005064"/>
            <a:ext cx="2016224" cy="648072"/>
          </a:xfrm>
          <a:prstGeom prst="rect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 rtlCol="0"/>
          <a:p>
            <a:pPr algn="ctr"/>
            <a:r>
              <a:rPr dirty="0" lang="ru-RU" smtClean="0"/>
              <a:t>Минимальная зарплата</a:t>
            </a:r>
            <a:endParaRPr dirty="0" lang="ru-RU"/>
          </a:p>
        </p:txBody>
      </p:sp>
      <p:sp>
        <p:nvSpPr>
          <p:cNvPr id="1048663" name="Прямоугольник 12"/>
          <p:cNvSpPr/>
          <p:nvPr/>
        </p:nvSpPr>
        <p:spPr>
          <a:xfrm>
            <a:off x="3635896" y="4869160"/>
            <a:ext cx="2016224" cy="576064"/>
          </a:xfrm>
          <a:prstGeom prst="rect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 rtlCol="0"/>
          <a:p>
            <a:pPr algn="ctr"/>
            <a:r>
              <a:rPr dirty="0" lang="ru-RU" smtClean="0"/>
              <a:t>Минимальная пенсия</a:t>
            </a:r>
            <a:endParaRPr dirty="0" lang="ru-RU"/>
          </a:p>
        </p:txBody>
      </p:sp>
      <p:sp>
        <p:nvSpPr>
          <p:cNvPr id="1048664" name="Прямоугольник 13"/>
          <p:cNvSpPr/>
          <p:nvPr/>
        </p:nvSpPr>
        <p:spPr>
          <a:xfrm>
            <a:off x="3635896" y="5589240"/>
            <a:ext cx="2016224" cy="648072"/>
          </a:xfrm>
          <a:prstGeom prst="rect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 rtlCol="0"/>
          <a:p>
            <a:pPr algn="ctr"/>
            <a:r>
              <a:rPr dirty="0" lang="ru-RU" smtClean="0"/>
              <a:t>Минимальное пособие</a:t>
            </a:r>
            <a:endParaRPr dirty="0" lang="ru-RU"/>
          </a:p>
        </p:txBody>
      </p:sp>
      <p:cxnSp>
        <p:nvCxnSpPr>
          <p:cNvPr id="3145728" name="Прямая соединительная линия 15"/>
          <p:cNvCxnSpPr>
            <a:cxnSpLocks/>
          </p:cNvCxnSpPr>
          <p:nvPr/>
        </p:nvCxnSpPr>
        <p:spPr>
          <a:xfrm>
            <a:off x="3347864" y="2564904"/>
            <a:ext cx="0" cy="3348372"/>
          </a:xfrm>
          <a:prstGeom prst="line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5729" name="Прямая соединительная линия 17"/>
          <p:cNvCxnSpPr>
            <a:cxnSpLocks/>
            <a:endCxn id="1048664" idx="1"/>
          </p:cNvCxnSpPr>
          <p:nvPr/>
        </p:nvCxnSpPr>
        <p:spPr>
          <a:xfrm>
            <a:off x="3347864" y="5913276"/>
            <a:ext cx="288032" cy="0"/>
          </a:xfrm>
          <a:prstGeom prst="line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5730" name="Прямая соединительная линия 19"/>
          <p:cNvCxnSpPr>
            <a:cxnSpLocks/>
          </p:cNvCxnSpPr>
          <p:nvPr/>
        </p:nvCxnSpPr>
        <p:spPr>
          <a:xfrm>
            <a:off x="3347864" y="5157192"/>
            <a:ext cx="288032" cy="0"/>
          </a:xfrm>
          <a:prstGeom prst="line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5731" name="Прямая соединительная линия 21"/>
          <p:cNvCxnSpPr>
            <a:cxnSpLocks/>
            <a:endCxn id="1048662" idx="1"/>
          </p:cNvCxnSpPr>
          <p:nvPr/>
        </p:nvCxnSpPr>
        <p:spPr>
          <a:xfrm>
            <a:off x="3347864" y="4329100"/>
            <a:ext cx="288032" cy="0"/>
          </a:xfrm>
          <a:prstGeom prst="line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5732" name="Прямая соединительная линия 23"/>
          <p:cNvCxnSpPr>
            <a:cxnSpLocks/>
            <a:endCxn id="1048661" idx="1"/>
          </p:cNvCxnSpPr>
          <p:nvPr/>
        </p:nvCxnSpPr>
        <p:spPr>
          <a:xfrm>
            <a:off x="3347864" y="3392996"/>
            <a:ext cx="288032" cy="0"/>
          </a:xfrm>
          <a:prstGeom prst="line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665" name="Прямоугольник 24"/>
          <p:cNvSpPr/>
          <p:nvPr/>
        </p:nvSpPr>
        <p:spPr>
          <a:xfrm>
            <a:off x="6300192" y="3068960"/>
            <a:ext cx="2232248" cy="1584176"/>
          </a:xfrm>
          <a:prstGeom prst="rect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 rtlCol="0"/>
          <a:p>
            <a:pPr algn="ctr"/>
            <a:r>
              <a:rPr dirty="0" lang="ru-RU" smtClean="0"/>
              <a:t>Социальные услуги</a:t>
            </a:r>
          </a:p>
          <a:p>
            <a:pPr algn="ctr"/>
            <a:r>
              <a:rPr dirty="0" lang="ru-RU" smtClean="0"/>
              <a:t>(правовые, медицинские, экономические)</a:t>
            </a:r>
            <a:endParaRPr dirty="0" lang="ru-RU"/>
          </a:p>
        </p:txBody>
      </p:sp>
      <p:cxnSp>
        <p:nvCxnSpPr>
          <p:cNvPr id="3145733" name="Прямая со стрелкой 26"/>
          <p:cNvCxnSpPr>
            <a:cxnSpLocks/>
            <a:stCxn id="1048653" idx="2"/>
          </p:cNvCxnSpPr>
          <p:nvPr/>
        </p:nvCxnSpPr>
        <p:spPr>
          <a:xfrm>
            <a:off x="4535996" y="1052736"/>
            <a:ext cx="0" cy="648072"/>
          </a:xfrm>
          <a:prstGeom prst="straightConnector1"/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5734" name="Прямая со стрелкой 28"/>
          <p:cNvCxnSpPr>
            <a:cxnSpLocks/>
          </p:cNvCxnSpPr>
          <p:nvPr/>
        </p:nvCxnSpPr>
        <p:spPr>
          <a:xfrm flipH="1">
            <a:off x="2483768" y="1052736"/>
            <a:ext cx="504056" cy="648072"/>
          </a:xfrm>
          <a:prstGeom prst="straightConnector1"/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5735" name="Прямая со стрелкой 30"/>
          <p:cNvCxnSpPr>
            <a:cxnSpLocks/>
          </p:cNvCxnSpPr>
          <p:nvPr/>
        </p:nvCxnSpPr>
        <p:spPr>
          <a:xfrm>
            <a:off x="6084168" y="1052736"/>
            <a:ext cx="576064" cy="648072"/>
          </a:xfrm>
          <a:prstGeom prst="straightConnector1"/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5736" name="Прямая со стрелкой 32"/>
          <p:cNvCxnSpPr>
            <a:cxnSpLocks/>
          </p:cNvCxnSpPr>
          <p:nvPr/>
        </p:nvCxnSpPr>
        <p:spPr>
          <a:xfrm>
            <a:off x="899592" y="2564904"/>
            <a:ext cx="0" cy="360040"/>
          </a:xfrm>
          <a:prstGeom prst="straightConnector1"/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5737" name="Прямая со стрелкой 34"/>
          <p:cNvCxnSpPr>
            <a:cxnSpLocks/>
            <a:endCxn id="1048658" idx="0"/>
          </p:cNvCxnSpPr>
          <p:nvPr/>
        </p:nvCxnSpPr>
        <p:spPr>
          <a:xfrm>
            <a:off x="2231740" y="2564904"/>
            <a:ext cx="0" cy="360040"/>
          </a:xfrm>
          <a:prstGeom prst="straightConnector1"/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5738" name="Прямая со стрелкой 36"/>
          <p:cNvCxnSpPr>
            <a:cxnSpLocks/>
            <a:stCxn id="1048656" idx="2"/>
            <a:endCxn id="1048665" idx="0"/>
          </p:cNvCxnSpPr>
          <p:nvPr/>
        </p:nvCxnSpPr>
        <p:spPr>
          <a:xfrm>
            <a:off x="7416316" y="2564904"/>
            <a:ext cx="0" cy="504056"/>
          </a:xfrm>
          <a:prstGeom prst="straightConnector1"/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5739" name="Прямая со стрелкой 38"/>
          <p:cNvCxnSpPr>
            <a:cxnSpLocks/>
            <a:stCxn id="1048657" idx="2"/>
            <a:endCxn id="1048659" idx="0"/>
          </p:cNvCxnSpPr>
          <p:nvPr/>
        </p:nvCxnSpPr>
        <p:spPr>
          <a:xfrm>
            <a:off x="791580" y="3717032"/>
            <a:ext cx="0" cy="288032"/>
          </a:xfrm>
          <a:prstGeom prst="straightConnector1"/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5740" name="Прямая со стрелкой 40"/>
          <p:cNvCxnSpPr>
            <a:cxnSpLocks/>
            <a:stCxn id="1048658" idx="2"/>
            <a:endCxn id="1048660" idx="0"/>
          </p:cNvCxnSpPr>
          <p:nvPr/>
        </p:nvCxnSpPr>
        <p:spPr>
          <a:xfrm>
            <a:off x="2231740" y="3717032"/>
            <a:ext cx="0" cy="288032"/>
          </a:xfrm>
          <a:prstGeom prst="straightConnector1"/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6" name="Прямоугольник 2"/>
          <p:cNvSpPr/>
          <p:nvPr/>
        </p:nvSpPr>
        <p:spPr>
          <a:xfrm>
            <a:off x="323528" y="391836"/>
            <a:ext cx="6408712" cy="1477328"/>
          </a:xfrm>
          <a:prstGeom prst="rect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p>
            <a:r>
              <a:rPr b="1" dirty="0" lang="ru-RU"/>
              <a:t>Пенсионный фонд (англ. </a:t>
            </a:r>
            <a:r>
              <a:rPr b="1" dirty="0" lang="ru-RU" err="1"/>
              <a:t>Pension</a:t>
            </a:r>
            <a:r>
              <a:rPr b="1" dirty="0" lang="ru-RU"/>
              <a:t> </a:t>
            </a:r>
            <a:r>
              <a:rPr b="1" dirty="0" lang="ru-RU" err="1"/>
              <a:t>fund</a:t>
            </a:r>
            <a:r>
              <a:rPr b="1" dirty="0" lang="ru-RU"/>
              <a:t>) — это фонд, предназначенный для осуществления выплат пенсий по старости или по инвалидности. Пенсионные фонды подразделяются на государственные и негосударственные </a:t>
            </a:r>
          </a:p>
        </p:txBody>
      </p:sp>
      <p:pic>
        <p:nvPicPr>
          <p:cNvPr id="2097173" name="Picture 2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7236296" y="391836"/>
            <a:ext cx="1428750" cy="1457325"/>
          </a:xfrm>
          <a:prstGeom prst="rect"/>
          <a:noFill/>
          <a:ln>
            <a:noFill/>
          </a:ln>
        </p:spPr>
      </p:pic>
      <p:pic>
        <p:nvPicPr>
          <p:cNvPr id="2097174" name="Picture 3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2"/>
          <a:srcRect/>
          <a:stretch>
            <a:fillRect/>
          </a:stretch>
        </p:blipFill>
        <p:spPr bwMode="auto">
          <a:xfrm>
            <a:off x="611560" y="3356992"/>
            <a:ext cx="7780362" cy="3308890"/>
          </a:xfrm>
          <a:prstGeom prst="rect"/>
          <a:noFill/>
          <a:ln>
            <a:noFill/>
          </a:ln>
        </p:spPr>
      </p:pic>
      <p:sp>
        <p:nvSpPr>
          <p:cNvPr id="1048667" name="TextBox 3"/>
          <p:cNvSpPr txBox="1"/>
          <p:nvPr/>
        </p:nvSpPr>
        <p:spPr>
          <a:xfrm>
            <a:off x="1691680" y="2455982"/>
            <a:ext cx="2079415" cy="369332"/>
          </a:xfrm>
          <a:prstGeom prst="rect"/>
          <a:noFill/>
        </p:spPr>
        <p:txBody>
          <a:bodyPr rtlCol="0" wrap="none">
            <a:spAutoFit/>
          </a:bodyPr>
          <a:p>
            <a:r>
              <a:rPr b="1" dirty="0" lang="ru-RU" smtClean="0"/>
              <a:t>Мужчины 60 лет</a:t>
            </a:r>
            <a:endParaRPr b="1" dirty="0" lang="ru-RU"/>
          </a:p>
        </p:txBody>
      </p:sp>
      <p:sp>
        <p:nvSpPr>
          <p:cNvPr id="1048668" name="TextBox 4"/>
          <p:cNvSpPr txBox="1"/>
          <p:nvPr/>
        </p:nvSpPr>
        <p:spPr>
          <a:xfrm>
            <a:off x="5220072" y="2391252"/>
            <a:ext cx="2148345" cy="369332"/>
          </a:xfrm>
          <a:prstGeom prst="rect"/>
          <a:noFill/>
        </p:spPr>
        <p:txBody>
          <a:bodyPr rtlCol="0" wrap="none">
            <a:spAutoFit/>
          </a:bodyPr>
          <a:p>
            <a:r>
              <a:rPr b="1" dirty="0" lang="ru-RU" smtClean="0"/>
              <a:t>Женщины 50 лет</a:t>
            </a:r>
            <a:endParaRPr b="1" dirty="0" lang="ru-RU"/>
          </a:p>
        </p:txBody>
      </p:sp>
      <p:cxnSp>
        <p:nvCxnSpPr>
          <p:cNvPr id="3145741" name="Прямая соединительная линия 6"/>
          <p:cNvCxnSpPr>
            <a:cxnSpLocks/>
          </p:cNvCxnSpPr>
          <p:nvPr/>
        </p:nvCxnSpPr>
        <p:spPr>
          <a:xfrm flipH="1">
            <a:off x="1907704" y="2132856"/>
            <a:ext cx="2016224" cy="864096"/>
          </a:xfrm>
          <a:prstGeom prst="line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45742" name="Прямая соединительная линия 8"/>
          <p:cNvCxnSpPr>
            <a:cxnSpLocks/>
          </p:cNvCxnSpPr>
          <p:nvPr/>
        </p:nvCxnSpPr>
        <p:spPr>
          <a:xfrm flipH="1">
            <a:off x="5508104" y="2132856"/>
            <a:ext cx="1728192" cy="864096"/>
          </a:xfrm>
          <a:prstGeom prst="line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dur="500" id="7"/>
                                        <p:tgtEl>
                                          <p:spTgt spid="3145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dur="500" id="12"/>
                                        <p:tgtEl>
                                          <p:spTgt spid="3145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id="15" nodeType="click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1000" id="17"/>
                                        <p:tgtEl>
                                          <p:spTgt spid="2097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18"/>
                                        <p:tgtEl>
                                          <p:spTgt spid="209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9"/>
                                        <p:tgtEl>
                                          <p:spTgt spid="209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5" name="Picture 4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>
            <a:off x="4137738" y="5677140"/>
            <a:ext cx="1927678" cy="1159619"/>
          </a:xfrm>
          <a:prstGeom prst="rect"/>
          <a:noFill/>
          <a:ln>
            <a:noFill/>
          </a:ln>
        </p:spPr>
      </p:pic>
      <p:sp>
        <p:nvSpPr>
          <p:cNvPr id="1048669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dirty="0" lang="ru-RU" smtClean="0"/>
              <a:t>Здоровье под охраной закона</a:t>
            </a:r>
            <a:endParaRPr dirty="0" lang="ru-RU"/>
          </a:p>
        </p:txBody>
      </p:sp>
      <p:pic>
        <p:nvPicPr>
          <p:cNvPr id="2097176" name="Picture 2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2" cstate="print"/>
          <a:srcRect/>
          <a:stretch>
            <a:fillRect/>
          </a:stretch>
        </p:blipFill>
        <p:spPr bwMode="auto">
          <a:xfrm>
            <a:off x="7473930" y="5606996"/>
            <a:ext cx="1638022" cy="1092548"/>
          </a:xfrm>
          <a:prstGeom prst="rect"/>
          <a:noFill/>
          <a:ln>
            <a:noFill/>
          </a:ln>
        </p:spPr>
      </p:pic>
      <p:sp>
        <p:nvSpPr>
          <p:cNvPr id="1048670" name="Прямоугольник 3"/>
          <p:cNvSpPr/>
          <p:nvPr/>
        </p:nvSpPr>
        <p:spPr>
          <a:xfrm>
            <a:off x="2286000" y="1700808"/>
            <a:ext cx="4572000" cy="646331"/>
          </a:xfrm>
          <a:prstGeom prst="rect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p>
            <a:pPr algn="ctr"/>
            <a:r>
              <a:rPr b="1" dirty="0" lang="ru-RU">
                <a:solidFill>
                  <a:srgbClr val="FF0000"/>
                </a:solidFill>
              </a:rPr>
              <a:t>Федеральный закон №1499-1 от 28 июня 1991 г.</a:t>
            </a:r>
          </a:p>
        </p:txBody>
      </p:sp>
      <p:sp>
        <p:nvSpPr>
          <p:cNvPr id="1048671" name="Прямоугольник 4"/>
          <p:cNvSpPr/>
          <p:nvPr/>
        </p:nvSpPr>
        <p:spPr>
          <a:xfrm>
            <a:off x="165016" y="2492896"/>
            <a:ext cx="8694806" cy="923330"/>
          </a:xfrm>
          <a:prstGeom prst="rect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p>
            <a:r>
              <a:rPr b="1" dirty="0" lang="ru-RU"/>
              <a:t>Статья 1. Медицинское страхование</a:t>
            </a:r>
          </a:p>
          <a:p>
            <a:r>
              <a:rPr b="1" dirty="0" lang="ru-RU"/>
              <a:t>Медицинское страхование является формой социальной защиты интересов населения в охране здоровья.</a:t>
            </a:r>
          </a:p>
        </p:txBody>
      </p:sp>
      <p:sp>
        <p:nvSpPr>
          <p:cNvPr id="1048672" name="Прямоугольник 5"/>
          <p:cNvSpPr/>
          <p:nvPr/>
        </p:nvSpPr>
        <p:spPr>
          <a:xfrm>
            <a:off x="157768" y="3645024"/>
            <a:ext cx="8709302" cy="1200329"/>
          </a:xfrm>
          <a:prstGeom prst="rect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p>
            <a:r>
              <a:rPr b="1" dirty="0" lang="ru-RU"/>
              <a:t>Цель медицинского страхования - гарантировать гражданам при возникновении страхового случая получение медицинской помощи за счет накопленных средств и финансировать профилактические мероприятия.</a:t>
            </a:r>
          </a:p>
        </p:txBody>
      </p:sp>
      <p:sp>
        <p:nvSpPr>
          <p:cNvPr id="1048673" name="Прямоугольник 6"/>
          <p:cNvSpPr/>
          <p:nvPr/>
        </p:nvSpPr>
        <p:spPr>
          <a:xfrm>
            <a:off x="165016" y="5013176"/>
            <a:ext cx="4572000" cy="923330"/>
          </a:xfrm>
          <a:prstGeom prst="rect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p>
            <a:pPr algn="ctr"/>
            <a:r>
              <a:rPr b="1" dirty="0" lang="ru-RU"/>
              <a:t>Медицинское страхование осуществляется в двух видах: обязательном и добровольном.</a:t>
            </a:r>
          </a:p>
        </p:txBody>
      </p:sp>
      <p:pic>
        <p:nvPicPr>
          <p:cNvPr id="2097177" name="Picture 3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3" cstate="print"/>
          <a:srcRect/>
          <a:stretch>
            <a:fillRect/>
          </a:stretch>
        </p:blipFill>
        <p:spPr bwMode="auto">
          <a:xfrm>
            <a:off x="6007080" y="4879514"/>
            <a:ext cx="1466850" cy="1128060"/>
          </a:xfrm>
          <a:prstGeom prst="rect"/>
          <a:noFill/>
          <a:ln>
            <a:noFill/>
          </a:ln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7"/>
                                        <p:tgtEl>
                                          <p:spTgt spid="1048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8"/>
                                        <p:tgtEl>
                                          <p:spTgt spid="1048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">
                      <p:stCondLst>
                        <p:cond delay="indefinite"/>
                      </p:stCondLst>
                      <p:childTnLst>
                        <p:par>
                          <p:cTn fill="hold" id="1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1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13"/>
                                        <p:tgtEl>
                                          <p:spTgt spid="1048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14"/>
                                        <p:tgtEl>
                                          <p:spTgt spid="1048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7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19"/>
                                        <p:tgtEl>
                                          <p:spTgt spid="1048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20"/>
                                        <p:tgtEl>
                                          <p:spTgt spid="1048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71" grpId="0" animBg="1"/>
      <p:bldP spid="1048672" grpId="0" animBg="1"/>
      <p:bldP spid="104867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4" name="Заголовок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 lang="ru-RU" smtClean="0"/>
              <a:t>Домашнее задание</a:t>
            </a:r>
            <a:endParaRPr dirty="0" lang="ru-RU"/>
          </a:p>
        </p:txBody>
      </p:sp>
      <p:sp>
        <p:nvSpPr>
          <p:cNvPr id="104867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r>
              <a:rPr b="1" dirty="0" sz="2800" lang="ru-RU"/>
              <a:t>§</a:t>
            </a:r>
            <a:r>
              <a:rPr b="1" dirty="0" sz="2800" lang="ru-RU" smtClean="0"/>
              <a:t>21</a:t>
            </a:r>
          </a:p>
          <a:p>
            <a:r>
              <a:rPr b="1" dirty="0" sz="2800" lang="ru-RU" smtClean="0"/>
              <a:t>Стр. 175-175 – письменно ответить на вопросы </a:t>
            </a:r>
            <a:r>
              <a:rPr b="1" sz="2800" lang="ru-RU" smtClean="0"/>
              <a:t>к ситуациям.</a:t>
            </a:r>
            <a:endParaRPr b="1" dirty="0" sz="2800"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6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 lang="ru-RU" smtClean="0"/>
              <a:t>План урока</a:t>
            </a:r>
            <a:endParaRPr dirty="0" lang="ru-RU"/>
          </a:p>
        </p:txBody>
      </p:sp>
      <p:sp>
        <p:nvSpPr>
          <p:cNvPr id="1048617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r>
              <a:rPr b="1" dirty="0" sz="2800" lang="ru-RU" smtClean="0"/>
              <a:t>Понятие «социальные права»</a:t>
            </a:r>
          </a:p>
          <a:p>
            <a:r>
              <a:rPr b="1" dirty="0" sz="2800" lang="ru-RU" smtClean="0"/>
              <a:t>Конституция РФ о социальных правах</a:t>
            </a:r>
          </a:p>
          <a:p>
            <a:r>
              <a:rPr b="1" dirty="0" sz="2800" lang="ru-RU" smtClean="0"/>
              <a:t>Право на жилище</a:t>
            </a:r>
          </a:p>
          <a:p>
            <a:r>
              <a:rPr b="1" dirty="0" sz="2800" lang="ru-RU" smtClean="0"/>
              <a:t>Право на социальное обеспечение</a:t>
            </a:r>
          </a:p>
          <a:p>
            <a:r>
              <a:rPr b="1" dirty="0" sz="2800" lang="ru-RU" smtClean="0"/>
              <a:t>Здоровье под охраной закона</a:t>
            </a:r>
          </a:p>
          <a:p>
            <a:r>
              <a:rPr b="1" dirty="0" sz="2800" lang="ru-RU" smtClean="0"/>
              <a:t>Домашнее задание</a:t>
            </a:r>
            <a:endParaRPr b="1" dirty="0" sz="2800" lang="ru-RU"/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7"/>
                                        <p:tgtEl>
                                          <p:spTgt spid="10486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8"/>
                                        <p:tgtEl>
                                          <p:spTgt spid="10486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">
                      <p:stCondLst>
                        <p:cond delay="indefinite"/>
                      </p:stCondLst>
                      <p:childTnLst>
                        <p:par>
                          <p:cTn fill="hold" id="1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1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13"/>
                                        <p:tgtEl>
                                          <p:spTgt spid="10486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14"/>
                                        <p:tgtEl>
                                          <p:spTgt spid="10486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7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19"/>
                                        <p:tgtEl>
                                          <p:spTgt spid="10486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20"/>
                                        <p:tgtEl>
                                          <p:spTgt spid="10486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1">
                      <p:stCondLst>
                        <p:cond delay="indefinite"/>
                      </p:stCondLst>
                      <p:childTnLst>
                        <p:par>
                          <p:cTn fill="hold" id="2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3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25"/>
                                        <p:tgtEl>
                                          <p:spTgt spid="10486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26"/>
                                        <p:tgtEl>
                                          <p:spTgt spid="10486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7">
                      <p:stCondLst>
                        <p:cond delay="indefinite"/>
                      </p:stCondLst>
                      <p:childTnLst>
                        <p:par>
                          <p:cTn fill="hold" id="2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9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31"/>
                                        <p:tgtEl>
                                          <p:spTgt spid="10486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32"/>
                                        <p:tgtEl>
                                          <p:spTgt spid="10486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3">
                      <p:stCondLst>
                        <p:cond delay="indefinite"/>
                      </p:stCondLst>
                      <p:childTnLst>
                        <p:par>
                          <p:cTn fill="hold" id="3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5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37"/>
                                        <p:tgtEl>
                                          <p:spTgt spid="10486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38"/>
                                        <p:tgtEl>
                                          <p:spTgt spid="10486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1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8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 lang="ru-RU" smtClean="0"/>
              <a:t>Цели и задачи</a:t>
            </a:r>
            <a:endParaRPr dirty="0" lang="ru-RU"/>
          </a:p>
        </p:txBody>
      </p:sp>
      <p:sp>
        <p:nvSpPr>
          <p:cNvPr id="1048619" name="Объект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dirty="0" lang="ru-RU" smtClean="0"/>
              <a:t>Охарактеризовать социальные права граждан РФ</a:t>
            </a:r>
          </a:p>
          <a:p>
            <a:r>
              <a:rPr dirty="0" lang="ru-RU" smtClean="0"/>
              <a:t>Познакомить с конституционным правом на жилище, механизмом социального обеспечения государства</a:t>
            </a:r>
            <a:endParaRPr dirty="0" lang="ru-RU"/>
          </a:p>
        </p:txBody>
      </p:sp>
      <p:pic>
        <p:nvPicPr>
          <p:cNvPr id="2097153" name="Picture 2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>
            <a:off x="5508104" y="4221088"/>
            <a:ext cx="3089920" cy="2317440"/>
          </a:xfrm>
          <a:prstGeom prst="rect"/>
          <a:noFill/>
          <a:ln>
            <a:noFill/>
          </a:ln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">
                      <p:stCondLst>
                        <p:cond delay="indefinite"/>
                      </p:stCondLst>
                      <p:childTnLst>
                        <p:par>
                          <p:cTn fill="hold" id="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9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1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4" name="Заголовок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 lang="ru-RU" smtClean="0"/>
              <a:t>Социальные права</a:t>
            </a:r>
            <a:endParaRPr dirty="0" lang="ru-RU"/>
          </a:p>
        </p:txBody>
      </p:sp>
      <p:pic>
        <p:nvPicPr>
          <p:cNvPr id="2097154" name="Picture 2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>
            <a:off x="673415" y="4899675"/>
            <a:ext cx="3023245" cy="2015497"/>
          </a:xfrm>
          <a:prstGeom prst="rect"/>
          <a:noFill/>
          <a:ln>
            <a:noFill/>
          </a:ln>
        </p:spPr>
      </p:pic>
      <p:sp>
        <p:nvSpPr>
          <p:cNvPr id="1048625" name="Прямоугольник 4"/>
          <p:cNvSpPr/>
          <p:nvPr/>
        </p:nvSpPr>
        <p:spPr>
          <a:xfrm>
            <a:off x="179512" y="1556792"/>
            <a:ext cx="6120680" cy="3139441"/>
          </a:xfrm>
          <a:prstGeom prst="rect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algn="ctr"/>
            <a:r>
              <a:rPr b="1" dirty="0" sz="2000" lang="ru-RU"/>
              <a:t>Э</a:t>
            </a:r>
            <a:r>
              <a:rPr b="1" dirty="0" sz="2000" lang="ru-RU" smtClean="0"/>
              <a:t>то </a:t>
            </a:r>
            <a:r>
              <a:rPr b="1" dirty="0" sz="2000" lang="ru-RU"/>
              <a:t>комплекс социальных благ, предоставляемых человеку и гражданину государством. </a:t>
            </a:r>
            <a:endParaRPr b="1" dirty="0" sz="2000" lang="ru-RU" smtClean="0"/>
          </a:p>
          <a:p>
            <a:pPr algn="ctr"/>
            <a:r>
              <a:rPr b="1" dirty="0" sz="2000" lang="ru-RU" smtClean="0"/>
              <a:t>Понятие </a:t>
            </a:r>
            <a:r>
              <a:rPr b="1" dirty="0" sz="2000" lang="ru-RU"/>
              <a:t>«социальный» означает связь человека с обществом и затрагивает их взаимоотношения. Социальные права даются человеку в целях реализации его интересов, связанных с жизнью в обществе.</a:t>
            </a:r>
          </a:p>
          <a:p>
            <a:pPr algn="ctr"/>
            <a:endParaRPr b="1" dirty="0" sz="2000" lang="ru-RU"/>
          </a:p>
          <a:p>
            <a:pPr algn="ctr"/>
            <a:endParaRPr b="1" dirty="0" sz="2000" lang="ru-RU"/>
          </a:p>
        </p:txBody>
      </p:sp>
      <p:sp>
        <p:nvSpPr>
          <p:cNvPr id="1048626" name="Стрелка вправо 5"/>
          <p:cNvSpPr/>
          <p:nvPr/>
        </p:nvSpPr>
        <p:spPr>
          <a:xfrm rot="10800000">
            <a:off x="6300192" y="2637785"/>
            <a:ext cx="504056" cy="504056"/>
          </a:xfrm>
          <a:prstGeom prst="rightArrow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627" name="Прямоугольник 6"/>
          <p:cNvSpPr/>
          <p:nvPr/>
        </p:nvSpPr>
        <p:spPr>
          <a:xfrm>
            <a:off x="6804248" y="1916832"/>
            <a:ext cx="2232248" cy="1944216"/>
          </a:xfrm>
          <a:prstGeom prst="rect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 rtlCol="0"/>
          <a:p>
            <a:pPr algn="ctr"/>
            <a:r>
              <a:rPr b="1" dirty="0" lang="ru-RU" smtClean="0">
                <a:solidFill>
                  <a:srgbClr val="FF0000"/>
                </a:solidFill>
              </a:rPr>
              <a:t>Источник и гарант прав Конституция РФ</a:t>
            </a:r>
            <a:endParaRPr b="1" dirty="0" lang="ru-RU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dur="500" id="7"/>
                                        <p:tgtEl>
                                          <p:spTgt spid="1048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dur="500" id="12"/>
                                        <p:tgtEl>
                                          <p:spTgt spid="1048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26" grpId="0" animBg="1"/>
      <p:bldP spid="10486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8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dirty="0" lang="ru-RU" smtClean="0"/>
              <a:t>Конституция РФ о социальных правах</a:t>
            </a:r>
            <a:endParaRPr dirty="0" lang="ru-RU"/>
          </a:p>
        </p:txBody>
      </p:sp>
      <p:pic>
        <p:nvPicPr>
          <p:cNvPr id="2097155" name="Picture 2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>
            <a:off x="323528" y="1916832"/>
            <a:ext cx="3024336" cy="4320480"/>
          </a:xfrm>
          <a:prstGeom prst="rect"/>
          <a:noFill/>
          <a:ln>
            <a:noFill/>
          </a:ln>
        </p:spPr>
      </p:pic>
      <p:sp>
        <p:nvSpPr>
          <p:cNvPr id="1048629" name="Прямоугольник 4"/>
          <p:cNvSpPr/>
          <p:nvPr/>
        </p:nvSpPr>
        <p:spPr>
          <a:xfrm>
            <a:off x="3491880" y="1733927"/>
            <a:ext cx="5652120" cy="5170646"/>
          </a:xfrm>
          <a:prstGeom prst="rect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p>
            <a:r>
              <a:rPr b="1" dirty="0" sz="2400" i="1" lang="ru-RU">
                <a:solidFill>
                  <a:srgbClr val="FF0000"/>
                </a:solidFill>
              </a:rPr>
              <a:t>Статья 7</a:t>
            </a:r>
          </a:p>
          <a:p>
            <a:r>
              <a:rPr b="1" dirty="0" i="1" lang="ru-RU"/>
              <a:t> </a:t>
            </a:r>
          </a:p>
          <a:p>
            <a:r>
              <a:rPr b="1" dirty="0" i="1" lang="ru-RU"/>
              <a:t>1. Российская Федерация - социальное государство, политика которого направлена на создание условий, обеспечивающих достойную жизнь и свободное развитие человека.</a:t>
            </a:r>
          </a:p>
          <a:p>
            <a:r>
              <a:rPr b="1" dirty="0" i="1" lang="ru-RU"/>
              <a:t>2. В Российской Федерации охраняются труд и здоровье людей, устанавливается гарантированный минимальный размер оплаты труда, обеспечивается государственная поддержка семьи, материнства, отцовства и детства, инвалидов и пожилых граждан, развивается система социальных служб, устанавливаются государственные пенсии, пособия и иные гарантии социальной защиты.</a:t>
            </a:r>
          </a:p>
        </p:txBody>
      </p:sp>
      <p:sp>
        <p:nvSpPr>
          <p:cNvPr id="1048630" name="TextBox 5"/>
          <p:cNvSpPr txBox="1"/>
          <p:nvPr/>
        </p:nvSpPr>
        <p:spPr>
          <a:xfrm>
            <a:off x="779958" y="6268670"/>
            <a:ext cx="2162772" cy="369332"/>
          </a:xfrm>
          <a:prstGeom prst="rect"/>
          <a:noFill/>
        </p:spPr>
        <p:txBody>
          <a:bodyPr rtlCol="0" wrap="none">
            <a:spAutoFit/>
          </a:bodyPr>
          <a:p>
            <a:r>
              <a:rPr b="1" dirty="0" lang="ru-RU" smtClean="0"/>
              <a:t>Учебник стр. 168</a:t>
            </a:r>
            <a:endParaRPr b="1" dirty="0" lang="ru-RU"/>
          </a:p>
        </p:txBody>
      </p:sp>
    </p:spTree>
  </p:cSld>
  <p:clrMapOvr>
    <a:masterClrMapping/>
  </p:clrMapOvr>
  <p:timing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6" name="Picture 2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/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1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dirty="0" lang="ru-RU" smtClean="0"/>
              <a:t>Роль государства в обеспечении социальных прав</a:t>
            </a:r>
            <a:endParaRPr dirty="0" lang="ru-RU"/>
          </a:p>
        </p:txBody>
      </p:sp>
      <p:pic>
        <p:nvPicPr>
          <p:cNvPr id="2097157" name="Picture 2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>
            <a:off x="6578664" y="4308597"/>
            <a:ext cx="2253630" cy="1690223"/>
          </a:xfrm>
          <a:prstGeom prst="rect"/>
          <a:noFill/>
          <a:ln>
            <a:noFill/>
          </a:ln>
        </p:spPr>
      </p:pic>
      <p:sp>
        <p:nvSpPr>
          <p:cNvPr id="1048632" name="Прямоугольник 3"/>
          <p:cNvSpPr/>
          <p:nvPr/>
        </p:nvSpPr>
        <p:spPr>
          <a:xfrm>
            <a:off x="1403648" y="1844824"/>
            <a:ext cx="6408712" cy="576064"/>
          </a:xfrm>
          <a:prstGeom prst="rect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 rtlCol="0"/>
          <a:p>
            <a:pPr algn="ctr"/>
            <a:r>
              <a:rPr b="1" dirty="0" lang="ru-RU" smtClean="0"/>
              <a:t>СОЦИАЛЬНЫЕ ПРАВА МОЖЕТ ИСПОЛЬЗОВАТЬ ЛЮБОЙ ГРАЖДАНИН</a:t>
            </a:r>
            <a:endParaRPr b="1" dirty="0" lang="ru-RU"/>
          </a:p>
        </p:txBody>
      </p:sp>
      <p:sp>
        <p:nvSpPr>
          <p:cNvPr id="1048633" name="Прямоугольник 4"/>
          <p:cNvSpPr/>
          <p:nvPr/>
        </p:nvSpPr>
        <p:spPr>
          <a:xfrm>
            <a:off x="776958" y="2744530"/>
            <a:ext cx="8064896" cy="923330"/>
          </a:xfrm>
          <a:prstGeom prst="rect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algn="ctr"/>
            <a:r>
              <a:rPr b="1" dirty="0" lang="ru-RU"/>
              <a:t>Право на социальное обеспечение предоставляется различным категориям граждан в связи с рядом обстоятельств:</a:t>
            </a:r>
          </a:p>
          <a:p>
            <a:pPr algn="ctr"/>
            <a:endParaRPr b="1" dirty="0" lang="ru-RU"/>
          </a:p>
        </p:txBody>
      </p:sp>
      <p:sp>
        <p:nvSpPr>
          <p:cNvPr id="1048634" name="Прямоугольник 5"/>
          <p:cNvSpPr/>
          <p:nvPr/>
        </p:nvSpPr>
        <p:spPr>
          <a:xfrm>
            <a:off x="539552" y="3861048"/>
            <a:ext cx="5616624" cy="2585323"/>
          </a:xfrm>
          <a:prstGeom prst="rect"/>
        </p:spPr>
        <p:txBody>
          <a:bodyPr wrap="square">
            <a:spAutoFit/>
          </a:bodyPr>
          <a:p>
            <a:pPr indent="-285750" marL="285750">
              <a:buFont typeface="Arial" panose="020B0604020202020204" pitchFamily="34" charset="0"/>
              <a:buChar char="•"/>
            </a:pPr>
            <a:r>
              <a:rPr b="1" dirty="0" lang="ru-RU"/>
              <a:t>достижение пенсионного возраста</a:t>
            </a:r>
            <a:r>
              <a:rPr b="1" dirty="0" lang="ru-RU" smtClean="0"/>
              <a:t>;</a:t>
            </a:r>
          </a:p>
          <a:p>
            <a:pPr indent="-285750" marL="285750">
              <a:buFont typeface="Arial" panose="020B0604020202020204" pitchFamily="34" charset="0"/>
              <a:buChar char="•"/>
            </a:pPr>
            <a:r>
              <a:rPr b="1" dirty="0" lang="ru-RU" smtClean="0"/>
              <a:t> </a:t>
            </a:r>
            <a:r>
              <a:rPr b="1" dirty="0" lang="ru-RU"/>
              <a:t>инвалидность</a:t>
            </a:r>
            <a:r>
              <a:rPr b="1" dirty="0" lang="ru-RU" smtClean="0"/>
              <a:t>;</a:t>
            </a:r>
          </a:p>
          <a:p>
            <a:pPr indent="-285750" marL="285750">
              <a:buFont typeface="Arial" panose="020B0604020202020204" pitchFamily="34" charset="0"/>
              <a:buChar char="•"/>
            </a:pPr>
            <a:r>
              <a:rPr b="1" dirty="0" lang="ru-RU" smtClean="0"/>
              <a:t> </a:t>
            </a:r>
            <a:r>
              <a:rPr b="1" dirty="0" lang="ru-RU"/>
              <a:t>временная нетрудоспособность; потеря кормильца; </a:t>
            </a:r>
            <a:endParaRPr b="1" dirty="0" lang="ru-RU" smtClean="0"/>
          </a:p>
          <a:p>
            <a:pPr indent="-285750" marL="285750">
              <a:buFont typeface="Arial" panose="020B0604020202020204" pitchFamily="34" charset="0"/>
              <a:buChar char="•"/>
            </a:pPr>
            <a:r>
              <a:rPr b="1" dirty="0" lang="ru-RU" smtClean="0"/>
              <a:t>потеря </a:t>
            </a:r>
            <a:r>
              <a:rPr b="1" dirty="0" lang="ru-RU"/>
              <a:t>заработка (</a:t>
            </a:r>
            <a:r>
              <a:rPr b="1" dirty="0" lang="ru-RU" smtClean="0"/>
              <a:t>работы); </a:t>
            </a:r>
          </a:p>
          <a:p>
            <a:pPr indent="-285750" marL="285750">
              <a:buFont typeface="Arial" panose="020B0604020202020204" pitchFamily="34" charset="0"/>
              <a:buChar char="•"/>
            </a:pPr>
            <a:r>
              <a:rPr b="1" dirty="0" lang="ru-RU" smtClean="0"/>
              <a:t>недостаточность </a:t>
            </a:r>
            <a:r>
              <a:rPr b="1" dirty="0" lang="ru-RU"/>
              <a:t>заработка для обеспечения </a:t>
            </a:r>
            <a:r>
              <a:rPr b="1" dirty="0" lang="ru-RU" smtClean="0"/>
              <a:t>нормальной жизнедеятельности </a:t>
            </a:r>
            <a:r>
              <a:rPr b="1" dirty="0" lang="ru-RU"/>
              <a:t>и др.</a:t>
            </a:r>
          </a:p>
          <a:p>
            <a:pPr indent="-285750" marL="285750">
              <a:buFont typeface="Arial" panose="020B0604020202020204" pitchFamily="34" charset="0"/>
              <a:buChar char="•"/>
            </a:pPr>
            <a:endParaRPr b="1" dirty="0" lang="ru-RU"/>
          </a:p>
        </p:txBody>
      </p:sp>
      <p:sp>
        <p:nvSpPr>
          <p:cNvPr id="1048635" name="Стрелка вниз 6"/>
          <p:cNvSpPr/>
          <p:nvPr/>
        </p:nvSpPr>
        <p:spPr>
          <a:xfrm>
            <a:off x="4427984" y="5998820"/>
            <a:ext cx="864096" cy="447551"/>
          </a:xfrm>
          <a:prstGeom prst="downArrow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7"/>
                                        <p:tgtEl>
                                          <p:spTgt spid="1048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8"/>
                                        <p:tgtEl>
                                          <p:spTgt spid="1048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">
                      <p:stCondLst>
                        <p:cond delay="indefinite"/>
                      </p:stCondLst>
                      <p:childTnLst>
                        <p:par>
                          <p:cTn fill="hold" id="1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1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13"/>
                                        <p:tgtEl>
                                          <p:spTgt spid="1048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14"/>
                                        <p:tgtEl>
                                          <p:spTgt spid="1048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7" nodeType="click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1000" id="19"/>
                                        <p:tgtEl>
                                          <p:spTgt spid="10486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20"/>
                                        <p:tgtEl>
                                          <p:spTgt spid="1048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1"/>
                                        <p:tgtEl>
                                          <p:spTgt spid="1048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33" grpId="0" animBg="1"/>
      <p:bldP spid="1048634" grpId="0"/>
      <p:bldP spid="104863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6" name="Стрелка вниз 3"/>
          <p:cNvSpPr/>
          <p:nvPr/>
        </p:nvSpPr>
        <p:spPr>
          <a:xfrm>
            <a:off x="3851920" y="260648"/>
            <a:ext cx="1152128" cy="360040"/>
          </a:xfrm>
          <a:prstGeom prst="downArrow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637" name="Прямоугольник 4"/>
          <p:cNvSpPr/>
          <p:nvPr/>
        </p:nvSpPr>
        <p:spPr>
          <a:xfrm>
            <a:off x="827584" y="764704"/>
            <a:ext cx="7128792" cy="576064"/>
          </a:xfrm>
          <a:prstGeom prst="rect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 rtlCol="0"/>
          <a:p>
            <a:pPr algn="ctr"/>
            <a:r>
              <a:rPr b="1" dirty="0" sz="2400" lang="ru-RU"/>
              <a:t>Социальное обеспечение реализуется</a:t>
            </a:r>
          </a:p>
          <a:p>
            <a:pPr algn="ctr"/>
            <a:endParaRPr b="1" dirty="0" sz="2400" lang="ru-RU"/>
          </a:p>
        </p:txBody>
      </p:sp>
      <p:sp>
        <p:nvSpPr>
          <p:cNvPr id="1048638" name="Прямоугольник 5"/>
          <p:cNvSpPr/>
          <p:nvPr/>
        </p:nvSpPr>
        <p:spPr>
          <a:xfrm>
            <a:off x="179512" y="2090171"/>
            <a:ext cx="3816424" cy="1477328"/>
          </a:xfrm>
          <a:prstGeom prst="rect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algn="ctr"/>
            <a:r>
              <a:rPr b="1" dirty="0" lang="ru-RU">
                <a:solidFill>
                  <a:srgbClr val="FF0000"/>
                </a:solidFill>
              </a:rPr>
              <a:t>в материальном выражении </a:t>
            </a:r>
            <a:endParaRPr b="1" dirty="0" lang="ru-RU" smtClean="0">
              <a:solidFill>
                <a:srgbClr val="FF0000"/>
              </a:solidFill>
            </a:endParaRPr>
          </a:p>
          <a:p>
            <a:pPr algn="ctr"/>
            <a:r>
              <a:rPr dirty="0" lang="ru-RU" smtClean="0"/>
              <a:t>(</a:t>
            </a:r>
            <a:r>
              <a:rPr dirty="0" lang="ru-RU"/>
              <a:t>выплата пенсий, пособий по безработице, инвалидности и т.п.)</a:t>
            </a:r>
          </a:p>
          <a:p>
            <a:pPr algn="ctr"/>
            <a:endParaRPr dirty="0" lang="ru-RU"/>
          </a:p>
        </p:txBody>
      </p:sp>
      <p:sp>
        <p:nvSpPr>
          <p:cNvPr id="1048639" name="Прямоугольник 6"/>
          <p:cNvSpPr/>
          <p:nvPr/>
        </p:nvSpPr>
        <p:spPr>
          <a:xfrm>
            <a:off x="5004048" y="2051595"/>
            <a:ext cx="3928668" cy="2308324"/>
          </a:xfrm>
          <a:prstGeom prst="rect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algn="ctr"/>
            <a:r>
              <a:rPr b="1" dirty="0" lang="ru-RU">
                <a:solidFill>
                  <a:srgbClr val="FF0000"/>
                </a:solidFill>
              </a:rPr>
              <a:t>в предоставлении льгот </a:t>
            </a:r>
            <a:r>
              <a:rPr dirty="0" lang="ru-RU"/>
              <a:t>(бесплатные поездки в городском транспорте, получение жилья вне очереди, бесплатное получение лекарств и медицинских услуг и др.).</a:t>
            </a:r>
          </a:p>
          <a:p>
            <a:pPr algn="ctr"/>
            <a:endParaRPr dirty="0" lang="ru-RU"/>
          </a:p>
        </p:txBody>
      </p:sp>
      <p:sp>
        <p:nvSpPr>
          <p:cNvPr id="1048640" name="Стрелка вниз 7"/>
          <p:cNvSpPr/>
          <p:nvPr/>
        </p:nvSpPr>
        <p:spPr>
          <a:xfrm>
            <a:off x="6516216" y="1340767"/>
            <a:ext cx="452166" cy="710827"/>
          </a:xfrm>
          <a:prstGeom prst="downArrow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641" name="Стрелка вниз 8"/>
          <p:cNvSpPr/>
          <p:nvPr/>
        </p:nvSpPr>
        <p:spPr>
          <a:xfrm>
            <a:off x="1619672" y="1340768"/>
            <a:ext cx="468052" cy="710827"/>
          </a:xfrm>
          <a:prstGeom prst="downArrow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 rtlCol="0"/>
          <a:p>
            <a:pPr algn="ctr"/>
            <a:endParaRPr lang="ru-RU"/>
          </a:p>
        </p:txBody>
      </p:sp>
      <p:pic>
        <p:nvPicPr>
          <p:cNvPr id="2097158" name="Picture 2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>
            <a:off x="1200745" y="4350359"/>
            <a:ext cx="1773957" cy="1773957"/>
          </a:xfrm>
          <a:prstGeom prst="rect"/>
          <a:ln>
            <a:noFill/>
          </a:ln>
          <a:effectLst>
            <a:softEdge rad="112500"/>
          </a:effectLst>
        </p:spPr>
      </p:pic>
      <p:pic>
        <p:nvPicPr>
          <p:cNvPr id="2097159" name="Picture 3"/>
          <p:cNvPicPr>
            <a:picLocks noChangeAspect="1" noChangeArrowheads="1"/>
          </p:cNvPicPr>
          <p:nvPr/>
        </p:nvPicPr>
        <p:blipFill rotWithShape="1">
          <a:blip xmlns:r="http://schemas.openxmlformats.org/officeDocument/2006/relationships" r:embed="rId2"/>
          <a:srcRect l="17515" r="19073"/>
          <a:stretch>
            <a:fillRect/>
          </a:stretch>
        </p:blipFill>
        <p:spPr bwMode="auto">
          <a:xfrm>
            <a:off x="5971788" y="4581128"/>
            <a:ext cx="1993188" cy="1766888"/>
          </a:xfrm>
          <a:prstGeom prst="rect"/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dur="500" id="7"/>
                                        <p:tgtEl>
                                          <p:spTgt spid="1048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dur="500" id="12"/>
                                        <p:tgtEl>
                                          <p:spTgt spid="1048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5" nodeType="click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1000" id="17"/>
                                        <p:tgtEl>
                                          <p:spTgt spid="10486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18"/>
                                        <p:tgtEl>
                                          <p:spTgt spid="1048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9"/>
                                        <p:tgtEl>
                                          <p:spTgt spid="1048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0">
                      <p:stCondLst>
                        <p:cond delay="indefinite"/>
                      </p:stCondLst>
                      <p:childTnLst>
                        <p:par>
                          <p:cTn fill="hold" id="21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2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24"/>
                                        <p:tgtEl>
                                          <p:spTgt spid="1048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25"/>
                                        <p:tgtEl>
                                          <p:spTgt spid="1048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6">
                      <p:stCondLst>
                        <p:cond delay="indefinite"/>
                      </p:stCondLst>
                      <p:childTnLst>
                        <p:par>
                          <p:cTn fill="hold" id="2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8" nodeType="click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dur="500" id="30"/>
                                        <p:tgtEl>
                                          <p:spTgt spid="1048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1">
                      <p:stCondLst>
                        <p:cond delay="indefinite"/>
                      </p:stCondLst>
                      <p:childTnLst>
                        <p:par>
                          <p:cTn fill="hold" id="32">
                            <p:stCondLst>
                              <p:cond delay="0"/>
                            </p:stCondLst>
                            <p:childTnLst>
                              <p:par>
                                <p:cTn fill="hold" id="33" nodeType="click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1000" id="35"/>
                                        <p:tgtEl>
                                          <p:spTgt spid="2097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36"/>
                                        <p:tgtEl>
                                          <p:spTgt spid="2097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7"/>
                                        <p:tgtEl>
                                          <p:spTgt spid="2097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8">
                      <p:stCondLst>
                        <p:cond delay="indefinite"/>
                      </p:stCondLst>
                      <p:childTnLst>
                        <p:par>
                          <p:cTn fill="hold" id="39">
                            <p:stCondLst>
                              <p:cond delay="0"/>
                            </p:stCondLst>
                            <p:childTnLst>
                              <p:par>
                                <p:cTn fill="hold" id="40" nodeType="click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dur="500" id="42"/>
                                        <p:tgtEl>
                                          <p:spTgt spid="2097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37" grpId="0" animBg="1"/>
      <p:bldP spid="1048638" grpId="0" animBg="1"/>
      <p:bldP spid="1048639" grpId="0" animBg="1"/>
      <p:bldP spid="1048640" grpId="0" animBg="1"/>
      <p:bldP spid="104864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4304" name="Таблица 3"/>
          <p:cNvGraphicFramePr>
            <a:graphicFrameLocks noGrp="1"/>
          </p:cNvGraphicFramePr>
          <p:nvPr/>
        </p:nvGraphicFramePr>
        <p:xfrm>
          <a:off x="323528" y="260648"/>
          <a:ext cx="6347520" cy="626872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449874"/>
                <a:gridCol w="4158638"/>
                <a:gridCol w="864958"/>
                <a:gridCol w="874050"/>
              </a:tblGrid>
              <a:tr h="370840">
                <a:tc>
                  <a:txBody>
                    <a:bodyPr/>
                    <a:p>
                      <a:endParaRPr dirty="0" lang="ru-RU"/>
                    </a:p>
                  </a:txBody>
                </a:tc>
                <a:tc>
                  <a:txBody>
                    <a:bodyPr/>
                    <a:p>
                      <a:r>
                        <a:rPr dirty="0" lang="ru-RU" smtClean="0"/>
                        <a:t>Наиболее острые проблемы</a:t>
                      </a:r>
                      <a:endParaRPr dirty="0" lang="ru-RU"/>
                    </a:p>
                  </a:txBody>
                </a:tc>
                <a:tc>
                  <a:txBody>
                    <a:bodyPr/>
                    <a:p>
                      <a:r>
                        <a:rPr dirty="0" lang="ru-RU" smtClean="0"/>
                        <a:t>2005 г.</a:t>
                      </a:r>
                      <a:endParaRPr dirty="0" lang="ru-RU"/>
                    </a:p>
                  </a:txBody>
                </a:tc>
                <a:tc>
                  <a:txBody>
                    <a:bodyPr/>
                    <a:p>
                      <a:r>
                        <a:rPr dirty="0" lang="ru-RU" smtClean="0"/>
                        <a:t>2008 г.</a:t>
                      </a:r>
                      <a:endParaRPr dirty="0" lang="ru-RU"/>
                    </a:p>
                  </a:txBody>
                </a:tc>
              </a:tr>
              <a:tr h="370840">
                <a:tc>
                  <a:txBody>
                    <a:bodyPr/>
                    <a:p>
                      <a:pPr indent="0" marL="0">
                        <a:buFont typeface="+mj-lt"/>
                        <a:buNone/>
                      </a:pPr>
                      <a:r>
                        <a:rPr dirty="0" lang="ru-RU" smtClean="0"/>
                        <a:t>1</a:t>
                      </a:r>
                      <a:endParaRPr dirty="0" lang="ru-RU"/>
                    </a:p>
                  </a:txBody>
                </a:tc>
                <a:tc>
                  <a:txBody>
                    <a:bodyPr/>
                    <a:p>
                      <a:r>
                        <a:rPr dirty="0" lang="ru-RU" smtClean="0"/>
                        <a:t>Рост цен</a:t>
                      </a:r>
                      <a:endParaRPr dirty="0" lang="ru-RU"/>
                    </a:p>
                  </a:txBody>
                </a:tc>
                <a:tc>
                  <a:txBody>
                    <a:bodyPr/>
                    <a:p>
                      <a:r>
                        <a:rPr dirty="0" lang="ru-RU" smtClean="0"/>
                        <a:t>71</a:t>
                      </a:r>
                      <a:endParaRPr dirty="0" lang="ru-RU"/>
                    </a:p>
                  </a:txBody>
                </a:tc>
                <a:tc>
                  <a:txBody>
                    <a:bodyPr/>
                    <a:p>
                      <a:r>
                        <a:rPr dirty="0" lang="ru-RU" smtClean="0"/>
                        <a:t>82</a:t>
                      </a:r>
                      <a:endParaRPr dirty="0" lang="ru-RU"/>
                    </a:p>
                  </a:txBody>
                </a:tc>
              </a:tr>
              <a:tr h="370840">
                <a:tc>
                  <a:txBody>
                    <a:bodyPr/>
                    <a:p>
                      <a:pPr indent="0" marL="0">
                        <a:buFont typeface="+mj-lt"/>
                        <a:buNone/>
                      </a:pPr>
                      <a:r>
                        <a:rPr dirty="0" lang="ru-RU" smtClean="0"/>
                        <a:t>2</a:t>
                      </a:r>
                      <a:endParaRPr dirty="0" lang="ru-RU"/>
                    </a:p>
                  </a:txBody>
                </a:tc>
                <a:tc>
                  <a:txBody>
                    <a:bodyPr/>
                    <a:p>
                      <a:r>
                        <a:rPr dirty="0" lang="ru-RU" smtClean="0"/>
                        <a:t>Бедность населения</a:t>
                      </a:r>
                      <a:endParaRPr dirty="0" lang="ru-RU"/>
                    </a:p>
                  </a:txBody>
                </a:tc>
                <a:tc>
                  <a:txBody>
                    <a:bodyPr/>
                    <a:p>
                      <a:r>
                        <a:rPr dirty="0" lang="ru-RU" smtClean="0"/>
                        <a:t>53</a:t>
                      </a:r>
                      <a:endParaRPr dirty="0" lang="ru-RU"/>
                    </a:p>
                  </a:txBody>
                </a:tc>
                <a:tc>
                  <a:txBody>
                    <a:bodyPr/>
                    <a:p>
                      <a:r>
                        <a:rPr dirty="0" lang="ru-RU" smtClean="0"/>
                        <a:t>45</a:t>
                      </a:r>
                      <a:endParaRPr dirty="0" lang="ru-RU"/>
                    </a:p>
                  </a:txBody>
                </a:tc>
              </a:tr>
              <a:tr h="370840">
                <a:tc>
                  <a:txBody>
                    <a:bodyPr/>
                    <a:p>
                      <a:pPr indent="0" marL="0">
                        <a:buFont typeface="+mj-lt"/>
                        <a:buNone/>
                      </a:pPr>
                      <a:r>
                        <a:rPr dirty="0" lang="ru-RU" smtClean="0"/>
                        <a:t>3</a:t>
                      </a:r>
                      <a:endParaRPr dirty="0" lang="ru-RU"/>
                    </a:p>
                  </a:txBody>
                </a:tc>
                <a:tc>
                  <a:txBody>
                    <a:bodyPr/>
                    <a:p>
                      <a:r>
                        <a:rPr dirty="0" lang="ru-RU" smtClean="0"/>
                        <a:t>Резкое расслоение на богатых и бедных</a:t>
                      </a:r>
                      <a:endParaRPr dirty="0" lang="ru-RU"/>
                    </a:p>
                  </a:txBody>
                </a:tc>
                <a:tc>
                  <a:txBody>
                    <a:bodyPr/>
                    <a:p>
                      <a:r>
                        <a:rPr dirty="0" lang="ru-RU" smtClean="0"/>
                        <a:t>27</a:t>
                      </a:r>
                      <a:endParaRPr dirty="0" lang="ru-RU"/>
                    </a:p>
                  </a:txBody>
                </a:tc>
                <a:tc>
                  <a:txBody>
                    <a:bodyPr/>
                    <a:p>
                      <a:r>
                        <a:rPr dirty="0" lang="ru-RU" smtClean="0"/>
                        <a:t>35</a:t>
                      </a:r>
                      <a:endParaRPr dirty="0" lang="ru-RU"/>
                    </a:p>
                  </a:txBody>
                </a:tc>
              </a:tr>
              <a:tr h="370840">
                <a:tc>
                  <a:txBody>
                    <a:bodyPr/>
                    <a:p>
                      <a:pPr indent="0" marL="0">
                        <a:buFont typeface="+mj-lt"/>
                        <a:buNone/>
                      </a:pPr>
                      <a:r>
                        <a:rPr dirty="0" lang="ru-RU" smtClean="0"/>
                        <a:t>4</a:t>
                      </a:r>
                      <a:endParaRPr dirty="0" lang="ru-RU"/>
                    </a:p>
                  </a:txBody>
                </a:tc>
                <a:tc>
                  <a:txBody>
                    <a:bodyPr/>
                    <a:p>
                      <a:r>
                        <a:rPr dirty="0" lang="ru-RU" smtClean="0"/>
                        <a:t>Недоступность медицинского</a:t>
                      </a:r>
                      <a:r>
                        <a:rPr baseline="0" dirty="0" lang="ru-RU" smtClean="0"/>
                        <a:t> обслуживания</a:t>
                      </a:r>
                      <a:endParaRPr dirty="0" lang="ru-RU"/>
                    </a:p>
                  </a:txBody>
                </a:tc>
                <a:tc>
                  <a:txBody>
                    <a:bodyPr/>
                    <a:p>
                      <a:r>
                        <a:rPr dirty="0" lang="ru-RU" smtClean="0"/>
                        <a:t>29</a:t>
                      </a:r>
                      <a:endParaRPr dirty="0" lang="ru-RU"/>
                    </a:p>
                  </a:txBody>
                </a:tc>
                <a:tc>
                  <a:txBody>
                    <a:bodyPr/>
                    <a:p>
                      <a:r>
                        <a:rPr dirty="0" lang="ru-RU" smtClean="0"/>
                        <a:t>31</a:t>
                      </a:r>
                      <a:endParaRPr dirty="0" lang="ru-RU"/>
                    </a:p>
                  </a:txBody>
                </a:tc>
              </a:tr>
              <a:tr h="370840">
                <a:tc>
                  <a:txBody>
                    <a:bodyPr/>
                    <a:p>
                      <a:pPr indent="0" marL="0">
                        <a:buFont typeface="+mj-lt"/>
                        <a:buNone/>
                      </a:pPr>
                      <a:r>
                        <a:rPr dirty="0" lang="ru-RU" smtClean="0"/>
                        <a:t>5</a:t>
                      </a:r>
                      <a:endParaRPr dirty="0" lang="ru-RU"/>
                    </a:p>
                  </a:txBody>
                </a:tc>
                <a:tc>
                  <a:txBody>
                    <a:bodyPr/>
                    <a:p>
                      <a:r>
                        <a:rPr dirty="0" lang="ru-RU" smtClean="0"/>
                        <a:t>Кризис в</a:t>
                      </a:r>
                      <a:r>
                        <a:rPr baseline="0" dirty="0" lang="ru-RU" smtClean="0"/>
                        <a:t> экономике</a:t>
                      </a:r>
                      <a:endParaRPr dirty="0" lang="ru-RU"/>
                    </a:p>
                  </a:txBody>
                </a:tc>
                <a:tc>
                  <a:txBody>
                    <a:bodyPr/>
                    <a:p>
                      <a:r>
                        <a:rPr dirty="0" lang="ru-RU" smtClean="0"/>
                        <a:t>33</a:t>
                      </a:r>
                      <a:endParaRPr dirty="0" lang="ru-RU"/>
                    </a:p>
                  </a:txBody>
                </a:tc>
                <a:tc>
                  <a:txBody>
                    <a:bodyPr/>
                    <a:p>
                      <a:r>
                        <a:rPr dirty="0" lang="ru-RU" smtClean="0"/>
                        <a:t>29</a:t>
                      </a:r>
                      <a:endParaRPr dirty="0" lang="ru-RU"/>
                    </a:p>
                  </a:txBody>
                </a:tc>
              </a:tr>
              <a:tr h="370840">
                <a:tc>
                  <a:txBody>
                    <a:bodyPr/>
                    <a:p>
                      <a:pPr indent="0" marL="0">
                        <a:buFont typeface="+mj-lt"/>
                        <a:buNone/>
                      </a:pPr>
                      <a:r>
                        <a:rPr dirty="0" lang="ru-RU" smtClean="0"/>
                        <a:t>6</a:t>
                      </a:r>
                      <a:endParaRPr dirty="0" lang="ru-RU"/>
                    </a:p>
                  </a:txBody>
                </a:tc>
                <a:tc>
                  <a:txBody>
                    <a:bodyPr/>
                    <a:p>
                      <a:r>
                        <a:rPr dirty="0" lang="ru-RU" smtClean="0"/>
                        <a:t>Рост числа уголовных преступлений</a:t>
                      </a:r>
                      <a:endParaRPr dirty="0" lang="ru-RU"/>
                    </a:p>
                  </a:txBody>
                </a:tc>
                <a:tc>
                  <a:txBody>
                    <a:bodyPr/>
                    <a:p>
                      <a:r>
                        <a:rPr dirty="0" lang="ru-RU" smtClean="0"/>
                        <a:t>29</a:t>
                      </a:r>
                      <a:endParaRPr dirty="0" lang="ru-RU"/>
                    </a:p>
                  </a:txBody>
                </a:tc>
                <a:tc>
                  <a:txBody>
                    <a:bodyPr/>
                    <a:p>
                      <a:r>
                        <a:rPr dirty="0" lang="ru-RU" smtClean="0"/>
                        <a:t>27</a:t>
                      </a:r>
                      <a:endParaRPr dirty="0" lang="ru-RU"/>
                    </a:p>
                  </a:txBody>
                </a:tc>
              </a:tr>
              <a:tr h="370840">
                <a:tc>
                  <a:txBody>
                    <a:bodyPr/>
                    <a:p>
                      <a:pPr indent="0" marL="0">
                        <a:buFont typeface="+mj-lt"/>
                        <a:buNone/>
                      </a:pPr>
                      <a:r>
                        <a:rPr dirty="0" lang="ru-RU" smtClean="0"/>
                        <a:t>7</a:t>
                      </a:r>
                    </a:p>
                  </a:txBody>
                </a:tc>
                <a:tc>
                  <a:txBody>
                    <a:bodyPr/>
                    <a:p>
                      <a:r>
                        <a:rPr dirty="0" lang="ru-RU" smtClean="0"/>
                        <a:t>Кризис культуры, нравственности</a:t>
                      </a:r>
                      <a:endParaRPr dirty="0" lang="ru-RU"/>
                    </a:p>
                  </a:txBody>
                </a:tc>
                <a:tc>
                  <a:txBody>
                    <a:bodyPr/>
                    <a:p>
                      <a:r>
                        <a:rPr dirty="0" lang="ru-RU" smtClean="0"/>
                        <a:t>22</a:t>
                      </a:r>
                      <a:endParaRPr dirty="0" lang="ru-RU"/>
                    </a:p>
                  </a:txBody>
                </a:tc>
                <a:tc>
                  <a:txBody>
                    <a:bodyPr/>
                    <a:p>
                      <a:r>
                        <a:rPr dirty="0" lang="ru-RU" smtClean="0"/>
                        <a:t>26</a:t>
                      </a:r>
                      <a:endParaRPr dirty="0" lang="ru-RU"/>
                    </a:p>
                  </a:txBody>
                </a:tc>
              </a:tr>
              <a:tr h="370840">
                <a:tc>
                  <a:txBody>
                    <a:bodyPr/>
                    <a:p>
                      <a:pPr indent="0" marL="0">
                        <a:buFont typeface="+mj-lt"/>
                        <a:buNone/>
                      </a:pPr>
                      <a:r>
                        <a:rPr dirty="0" lang="ru-RU" smtClean="0"/>
                        <a:t>8</a:t>
                      </a:r>
                    </a:p>
                  </a:txBody>
                </a:tc>
                <a:tc>
                  <a:txBody>
                    <a:bodyPr/>
                    <a:p>
                      <a:r>
                        <a:rPr dirty="0" lang="ru-RU" smtClean="0"/>
                        <a:t>Ухудшение экологии</a:t>
                      </a:r>
                      <a:endParaRPr dirty="0" lang="ru-RU"/>
                    </a:p>
                  </a:txBody>
                </a:tc>
                <a:tc>
                  <a:txBody>
                    <a:bodyPr/>
                    <a:p>
                      <a:r>
                        <a:rPr dirty="0" lang="ru-RU" smtClean="0"/>
                        <a:t>17</a:t>
                      </a:r>
                      <a:endParaRPr dirty="0" lang="ru-RU"/>
                    </a:p>
                  </a:txBody>
                </a:tc>
                <a:tc>
                  <a:txBody>
                    <a:bodyPr/>
                    <a:p>
                      <a:r>
                        <a:rPr dirty="0" lang="ru-RU" smtClean="0"/>
                        <a:t>23</a:t>
                      </a:r>
                      <a:endParaRPr dirty="0" lang="ru-RU"/>
                    </a:p>
                  </a:txBody>
                </a:tc>
              </a:tr>
              <a:tr h="370840">
                <a:tc>
                  <a:txBody>
                    <a:bodyPr/>
                    <a:p>
                      <a:pPr indent="0" marL="0">
                        <a:buFont typeface="+mj-lt"/>
                        <a:buNone/>
                      </a:pPr>
                      <a:r>
                        <a:rPr dirty="0" lang="ru-RU" smtClean="0"/>
                        <a:t>9</a:t>
                      </a:r>
                    </a:p>
                  </a:txBody>
                </a:tc>
                <a:tc>
                  <a:txBody>
                    <a:bodyPr/>
                    <a:p>
                      <a:r>
                        <a:rPr dirty="0" lang="ru-RU" smtClean="0"/>
                        <a:t>Наплыв мигрантов</a:t>
                      </a:r>
                      <a:endParaRPr dirty="0" lang="ru-RU"/>
                    </a:p>
                  </a:txBody>
                </a:tc>
                <a:tc>
                  <a:txBody>
                    <a:bodyPr/>
                    <a:p>
                      <a:r>
                        <a:rPr dirty="0" lang="ru-RU" smtClean="0"/>
                        <a:t>7</a:t>
                      </a:r>
                      <a:endParaRPr dirty="0" lang="ru-RU"/>
                    </a:p>
                  </a:txBody>
                </a:tc>
                <a:tc>
                  <a:txBody>
                    <a:bodyPr/>
                    <a:p>
                      <a:r>
                        <a:rPr dirty="0" lang="ru-RU" smtClean="0"/>
                        <a:t>12</a:t>
                      </a:r>
                      <a:endParaRPr dirty="0" lang="ru-RU"/>
                    </a:p>
                  </a:txBody>
                </a:tc>
              </a:tr>
              <a:tr h="370840">
                <a:tc>
                  <a:txBody>
                    <a:bodyPr/>
                    <a:p>
                      <a:pPr indent="0" marL="0">
                        <a:buFont typeface="+mj-lt"/>
                        <a:buNone/>
                      </a:pPr>
                      <a:r>
                        <a:rPr dirty="0" lang="ru-RU" smtClean="0"/>
                        <a:t>10</a:t>
                      </a:r>
                    </a:p>
                  </a:txBody>
                </a:tc>
                <a:tc>
                  <a:txBody>
                    <a:bodyPr/>
                    <a:p>
                      <a:r>
                        <a:rPr dirty="0" lang="ru-RU" smtClean="0"/>
                        <a:t>Произвол чиновников</a:t>
                      </a:r>
                      <a:endParaRPr dirty="0" lang="ru-RU"/>
                    </a:p>
                  </a:txBody>
                </a:tc>
                <a:tc>
                  <a:txBody>
                    <a:bodyPr/>
                    <a:p>
                      <a:r>
                        <a:rPr dirty="0" lang="ru-RU" smtClean="0"/>
                        <a:t>9</a:t>
                      </a:r>
                      <a:endParaRPr dirty="0" lang="ru-RU"/>
                    </a:p>
                  </a:txBody>
                </a:tc>
                <a:tc>
                  <a:txBody>
                    <a:bodyPr/>
                    <a:p>
                      <a:r>
                        <a:rPr dirty="0" lang="ru-RU" smtClean="0"/>
                        <a:t>10</a:t>
                      </a:r>
                      <a:endParaRPr dirty="0" lang="ru-RU"/>
                    </a:p>
                  </a:txBody>
                </a:tc>
              </a:tr>
              <a:tr h="370840">
                <a:tc>
                  <a:txBody>
                    <a:bodyPr/>
                    <a:p>
                      <a:pPr indent="0" marL="0">
                        <a:buFont typeface="+mj-lt"/>
                        <a:buNone/>
                      </a:pPr>
                      <a:r>
                        <a:rPr dirty="0" lang="ru-RU" smtClean="0"/>
                        <a:t>11</a:t>
                      </a:r>
                    </a:p>
                  </a:txBody>
                </a:tc>
                <a:tc>
                  <a:txBody>
                    <a:bodyPr/>
                    <a:p>
                      <a:r>
                        <a:rPr dirty="0" lang="ru-RU" smtClean="0"/>
                        <a:t>Грубость работников полиции</a:t>
                      </a:r>
                      <a:endParaRPr dirty="0" lang="ru-RU"/>
                    </a:p>
                  </a:txBody>
                </a:tc>
                <a:tc>
                  <a:txBody>
                    <a:bodyPr/>
                    <a:p>
                      <a:r>
                        <a:rPr dirty="0" lang="ru-RU" smtClean="0"/>
                        <a:t>6</a:t>
                      </a:r>
                      <a:endParaRPr dirty="0" lang="ru-RU"/>
                    </a:p>
                  </a:txBody>
                </a:tc>
                <a:tc>
                  <a:txBody>
                    <a:bodyPr/>
                    <a:p>
                      <a:r>
                        <a:rPr dirty="0" lang="ru-RU" smtClean="0"/>
                        <a:t>9</a:t>
                      </a:r>
                      <a:endParaRPr dirty="0" lang="ru-RU"/>
                    </a:p>
                  </a:txBody>
                </a:tc>
              </a:tr>
              <a:tr h="370840">
                <a:tc>
                  <a:txBody>
                    <a:bodyPr/>
                    <a:p>
                      <a:pPr indent="0" marL="0">
                        <a:buFont typeface="+mj-lt"/>
                        <a:buNone/>
                      </a:pPr>
                      <a:r>
                        <a:rPr dirty="0" lang="ru-RU" smtClean="0"/>
                        <a:t>12</a:t>
                      </a:r>
                    </a:p>
                  </a:txBody>
                </a:tc>
                <a:tc>
                  <a:txBody>
                    <a:bodyPr/>
                    <a:p>
                      <a:r>
                        <a:rPr dirty="0" lang="ru-RU" smtClean="0"/>
                        <a:t>Рост</a:t>
                      </a:r>
                      <a:r>
                        <a:rPr baseline="0" dirty="0" lang="ru-RU" smtClean="0"/>
                        <a:t> национализма</a:t>
                      </a:r>
                      <a:endParaRPr dirty="0" lang="ru-RU"/>
                    </a:p>
                  </a:txBody>
                </a:tc>
                <a:tc>
                  <a:txBody>
                    <a:bodyPr/>
                    <a:p>
                      <a:r>
                        <a:rPr dirty="0" lang="ru-RU" smtClean="0"/>
                        <a:t>4</a:t>
                      </a:r>
                      <a:endParaRPr dirty="0" lang="ru-RU"/>
                    </a:p>
                  </a:txBody>
                </a:tc>
                <a:tc>
                  <a:txBody>
                    <a:bodyPr/>
                    <a:p>
                      <a:r>
                        <a:rPr dirty="0" lang="ru-RU" smtClean="0"/>
                        <a:t>5</a:t>
                      </a:r>
                      <a:endParaRPr dirty="0" lang="ru-RU"/>
                    </a:p>
                  </a:txBody>
                </a:tc>
              </a:tr>
              <a:tr h="370840">
                <a:tc>
                  <a:txBody>
                    <a:bodyPr/>
                    <a:p>
                      <a:pPr indent="0" marL="0">
                        <a:buFont typeface="+mj-lt"/>
                        <a:buNone/>
                      </a:pPr>
                      <a:r>
                        <a:rPr dirty="0" lang="ru-RU" smtClean="0"/>
                        <a:t>13</a:t>
                      </a:r>
                    </a:p>
                  </a:txBody>
                </a:tc>
                <a:tc>
                  <a:txBody>
                    <a:bodyPr/>
                    <a:p>
                      <a:r>
                        <a:rPr dirty="0" lang="ru-RU" smtClean="0"/>
                        <a:t>Ограничение гражданских прав</a:t>
                      </a:r>
                      <a:endParaRPr dirty="0" lang="ru-RU"/>
                    </a:p>
                  </a:txBody>
                </a:tc>
                <a:tc>
                  <a:txBody>
                    <a:bodyPr/>
                    <a:p>
                      <a:r>
                        <a:rPr dirty="0" lang="ru-RU" smtClean="0"/>
                        <a:t>2</a:t>
                      </a:r>
                      <a:endParaRPr dirty="0" lang="ru-RU"/>
                    </a:p>
                  </a:txBody>
                </a:tc>
                <a:tc>
                  <a:txBody>
                    <a:bodyPr/>
                    <a:p>
                      <a:r>
                        <a:rPr dirty="0" lang="ru-RU" smtClean="0"/>
                        <a:t>2</a:t>
                      </a:r>
                      <a:endParaRPr dirty="0" lang="ru-RU"/>
                    </a:p>
                  </a:txBody>
                </a:tc>
              </a:tr>
            </a:tbl>
          </a:graphicData>
        </a:graphic>
      </p:graphicFrame>
      <p:sp>
        <p:nvSpPr>
          <p:cNvPr id="1048642" name="TextBox 4"/>
          <p:cNvSpPr txBox="1"/>
          <p:nvPr/>
        </p:nvSpPr>
        <p:spPr>
          <a:xfrm>
            <a:off x="6876256" y="116632"/>
            <a:ext cx="1914307" cy="1477328"/>
          </a:xfrm>
          <a:prstGeom prst="rect"/>
          <a:noFill/>
        </p:spPr>
        <p:txBody>
          <a:bodyPr rtlCol="0" wrap="none">
            <a:spAutoFit/>
          </a:bodyPr>
          <a:p>
            <a:pPr algn="ctr"/>
            <a:r>
              <a:rPr b="1" dirty="0" lang="ru-RU" smtClean="0">
                <a:solidFill>
                  <a:srgbClr val="FF0000"/>
                </a:solidFill>
              </a:rPr>
              <a:t>Какие из </a:t>
            </a:r>
          </a:p>
          <a:p>
            <a:pPr algn="ctr"/>
            <a:r>
              <a:rPr b="1" dirty="0" lang="ru-RU" smtClean="0">
                <a:solidFill>
                  <a:srgbClr val="FF0000"/>
                </a:solidFill>
              </a:rPr>
              <a:t>Проблем </a:t>
            </a:r>
          </a:p>
          <a:p>
            <a:pPr algn="ctr"/>
            <a:r>
              <a:rPr b="1" dirty="0" lang="ru-RU" smtClean="0">
                <a:solidFill>
                  <a:srgbClr val="FF0000"/>
                </a:solidFill>
              </a:rPr>
              <a:t>Общества </a:t>
            </a:r>
          </a:p>
          <a:p>
            <a:pPr algn="ctr"/>
            <a:r>
              <a:rPr b="1" dirty="0" lang="ru-RU" smtClean="0">
                <a:solidFill>
                  <a:srgbClr val="FF0000"/>
                </a:solidFill>
              </a:rPr>
              <a:t>Тревожат вас </a:t>
            </a:r>
          </a:p>
          <a:p>
            <a:pPr algn="ctr"/>
            <a:r>
              <a:rPr b="1" dirty="0" lang="ru-RU" smtClean="0">
                <a:solidFill>
                  <a:srgbClr val="FF0000"/>
                </a:solidFill>
              </a:rPr>
              <a:t>Больше всего?</a:t>
            </a:r>
            <a:endParaRPr b="1" dirty="0" lang="ru-RU">
              <a:solidFill>
                <a:srgbClr val="FF0000"/>
              </a:solidFill>
            </a:endParaRPr>
          </a:p>
        </p:txBody>
      </p:sp>
      <p:sp>
        <p:nvSpPr>
          <p:cNvPr id="1048643" name="TextBox 5"/>
          <p:cNvSpPr txBox="1"/>
          <p:nvPr/>
        </p:nvSpPr>
        <p:spPr>
          <a:xfrm>
            <a:off x="6876256" y="2351936"/>
            <a:ext cx="2164375" cy="3139321"/>
          </a:xfrm>
          <a:prstGeom prst="rect"/>
          <a:noFill/>
        </p:spPr>
        <p:txBody>
          <a:bodyPr rtlCol="0" wrap="none">
            <a:spAutoFit/>
          </a:bodyPr>
          <a:p>
            <a:r>
              <a:rPr b="1" dirty="0" lang="ru-RU" u="sng" smtClean="0">
                <a:solidFill>
                  <a:srgbClr val="FF0000"/>
                </a:solidFill>
              </a:rPr>
              <a:t>ВОПРОСЫ:</a:t>
            </a:r>
          </a:p>
          <a:p>
            <a:r>
              <a:rPr b="1" dirty="0" lang="ru-RU" smtClean="0"/>
              <a:t>1.Какие</a:t>
            </a:r>
          </a:p>
          <a:p>
            <a:r>
              <a:rPr b="1" dirty="0" lang="ru-RU" smtClean="0"/>
              <a:t> проблемы</a:t>
            </a:r>
          </a:p>
          <a:p>
            <a:r>
              <a:rPr b="1" dirty="0" lang="ru-RU" smtClean="0"/>
              <a:t>Россияне</a:t>
            </a:r>
          </a:p>
          <a:p>
            <a:r>
              <a:rPr b="1" dirty="0" lang="ru-RU" smtClean="0"/>
              <a:t>Считают </a:t>
            </a:r>
          </a:p>
          <a:p>
            <a:r>
              <a:rPr b="1" dirty="0" lang="ru-RU" smtClean="0"/>
              <a:t>Наиболее</a:t>
            </a:r>
          </a:p>
          <a:p>
            <a:r>
              <a:rPr b="1" dirty="0" lang="ru-RU" smtClean="0"/>
              <a:t>Острыми?</a:t>
            </a:r>
          </a:p>
          <a:p>
            <a:r>
              <a:rPr b="1" dirty="0" lang="ru-RU" smtClean="0"/>
              <a:t>2. Какие </a:t>
            </a:r>
          </a:p>
          <a:p>
            <a:r>
              <a:rPr b="1" dirty="0" lang="ru-RU" smtClean="0"/>
              <a:t>Проблемы</a:t>
            </a:r>
          </a:p>
          <a:p>
            <a:r>
              <a:rPr b="1" dirty="0" lang="ru-RU" smtClean="0"/>
              <a:t>Не потеряли</a:t>
            </a:r>
          </a:p>
          <a:p>
            <a:r>
              <a:rPr b="1" dirty="0" lang="ru-RU" smtClean="0"/>
              <a:t>Свою важность?</a:t>
            </a:r>
            <a:endParaRPr b="1" dirty="0" lang="ru-RU"/>
          </a:p>
        </p:txBody>
      </p:sp>
    </p:spTree>
  </p:cSld>
  <p:clrMapOvr>
    <a:masterClrMapping/>
  </p:clrMapOvr>
</p:sld>
</file>

<file path=ppt/theme/_rels/theme1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lastClr="000000" val="windowText"/>
      </a:dk1>
      <a:lt1>
        <a:sysClr lastClr="FFFFFF" val="window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dir="tl" rig="glow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dir="t" rig="glow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algn="tl" flip="none" sx="100000" sy="100000" tx="0" ty="0"/>
        </a:blipFill>
      </a:bgFillStyleLst>
    </a:fmtScheme>
  </a:themeElements>
</a:theme>
</file>

<file path=ppt/theme/theme2.xml><?xml version="1.0" encoding="utf-8"?>
<a:theme xmlns:a="http://schemas.openxmlformats.org/drawingml/2006/main" name="Office 主题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Microsoft Office PowerPoint</Application>
  <ScaleCrop>0</ScaleCrop>
  <LinksUpToDate>0</LinksUpToDate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title>Проверка знаний</dc:title>
  <dc:creator>виталий</dc:creator>
  <cp:lastModifiedBy>виталий</cp:lastModifiedBy>
  <dcterms:created xsi:type="dcterms:W3CDTF">2019-04-08T07:19:53Z</dcterms:created>
  <dcterms:modified xsi:type="dcterms:W3CDTF">2020-04-22T15:39:39Z</dcterms:modified>
</cp:coreProperties>
</file>